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6" r:id="rId6"/>
    <p:sldId id="271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8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6141C-F4A3-49A1-B9D3-847B03EDD337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09DD2C6-ED94-4C59-84CE-5400FE61F740}">
      <dgm:prSet custT="1"/>
      <dgm:spPr/>
      <dgm:t>
        <a:bodyPr/>
        <a:lstStyle/>
        <a:p>
          <a:pPr algn="just" rtl="0">
            <a:lnSpc>
              <a:spcPct val="100000"/>
            </a:lnSpc>
            <a:spcAft>
              <a:spcPts val="0"/>
            </a:spcAft>
          </a:pPr>
          <a:r>
            <a:rPr lang="ru-RU" sz="1800" i="0" dirty="0" smtClean="0">
              <a:latin typeface="Comic Sans MS" pitchFamily="66" charset="0"/>
            </a:rPr>
            <a:t>1) Индифферентный тип семейного воспитания </a:t>
          </a:r>
        </a:p>
        <a:p>
          <a:pPr algn="just" rtl="0">
            <a:lnSpc>
              <a:spcPct val="100000"/>
            </a:lnSpc>
            <a:spcAft>
              <a:spcPts val="0"/>
            </a:spcAft>
          </a:pPr>
          <a:r>
            <a:rPr lang="ru-RU" sz="1800" i="0" dirty="0" smtClean="0">
              <a:latin typeface="Comic Sans MS" pitchFamily="66" charset="0"/>
            </a:rPr>
            <a:t>(в различных источниках встречаются термины «</a:t>
          </a:r>
          <a:r>
            <a:rPr lang="ru-RU" sz="1800" i="0" dirty="0" err="1" smtClean="0">
              <a:latin typeface="Comic Sans MS" pitchFamily="66" charset="0"/>
            </a:rPr>
            <a:t>гипоопека</a:t>
          </a:r>
          <a:r>
            <a:rPr lang="ru-RU" sz="1800" i="0" dirty="0" smtClean="0">
              <a:latin typeface="Comic Sans MS" pitchFamily="66" charset="0"/>
            </a:rPr>
            <a:t>», «безразличный тип») </a:t>
          </a:r>
          <a:endParaRPr lang="ru-RU" sz="1800" i="0" dirty="0">
            <a:latin typeface="Comic Sans MS" pitchFamily="66" charset="0"/>
          </a:endParaRPr>
        </a:p>
      </dgm:t>
    </dgm:pt>
    <dgm:pt modelId="{52099CD2-3137-4B90-9BD1-F77CA1FACD1D}" type="parTrans" cxnId="{4192232B-1629-4D0F-A55D-F418AA19F737}">
      <dgm:prSet/>
      <dgm:spPr/>
      <dgm:t>
        <a:bodyPr/>
        <a:lstStyle/>
        <a:p>
          <a:endParaRPr lang="ru-RU"/>
        </a:p>
      </dgm:t>
    </dgm:pt>
    <dgm:pt modelId="{7448DE3E-5069-432A-A091-AB56309D1D86}" type="sibTrans" cxnId="{4192232B-1629-4D0F-A55D-F418AA19F737}">
      <dgm:prSet/>
      <dgm:spPr/>
      <dgm:t>
        <a:bodyPr/>
        <a:lstStyle/>
        <a:p>
          <a:endParaRPr lang="ru-RU"/>
        </a:p>
      </dgm:t>
    </dgm:pt>
    <dgm:pt modelId="{19BBAD90-FC14-4A50-8469-56F225AC776D}">
      <dgm:prSet custT="1"/>
      <dgm:spPr/>
      <dgm:t>
        <a:bodyPr/>
        <a:lstStyle/>
        <a:p>
          <a:pPr algn="ctr" rtl="0"/>
          <a:r>
            <a:rPr lang="ru-RU" sz="1800" b="1" dirty="0" smtClean="0">
              <a:latin typeface="Comic Sans MS" pitchFamily="66" charset="0"/>
            </a:rPr>
            <a:t>2) </a:t>
          </a:r>
          <a:r>
            <a:rPr lang="ru-RU" sz="1800" i="0" dirty="0" smtClean="0">
              <a:latin typeface="Comic Sans MS" pitchFamily="66" charset="0"/>
            </a:rPr>
            <a:t>Либеральный тип семейного воспитания </a:t>
          </a:r>
          <a:r>
            <a:rPr lang="ru-RU" sz="1800" i="0" dirty="0" smtClean="0">
              <a:latin typeface="Comic Sans MS" pitchFamily="66" charset="0"/>
            </a:rPr>
            <a:t>(</a:t>
          </a:r>
          <a:r>
            <a:rPr lang="ru-RU" sz="1800" i="0" dirty="0" smtClean="0">
              <a:latin typeface="Comic Sans MS" pitchFamily="66" charset="0"/>
            </a:rPr>
            <a:t>или попустительский)</a:t>
          </a:r>
          <a:endParaRPr lang="ru-RU" sz="1800" i="0" dirty="0">
            <a:latin typeface="Comic Sans MS" pitchFamily="66" charset="0"/>
          </a:endParaRPr>
        </a:p>
      </dgm:t>
    </dgm:pt>
    <dgm:pt modelId="{FFB33B80-562B-4DBB-9BE1-10A75E8A2AD5}" type="parTrans" cxnId="{D0E0D299-DBB5-4284-B55F-998967F3974E}">
      <dgm:prSet/>
      <dgm:spPr/>
      <dgm:t>
        <a:bodyPr/>
        <a:lstStyle/>
        <a:p>
          <a:endParaRPr lang="ru-RU"/>
        </a:p>
      </dgm:t>
    </dgm:pt>
    <dgm:pt modelId="{4FFF5FFA-DB62-4DFA-AD47-45BA5E30E19C}" type="sibTrans" cxnId="{D0E0D299-DBB5-4284-B55F-998967F3974E}">
      <dgm:prSet/>
      <dgm:spPr/>
      <dgm:t>
        <a:bodyPr/>
        <a:lstStyle/>
        <a:p>
          <a:endParaRPr lang="ru-RU"/>
        </a:p>
      </dgm:t>
    </dgm:pt>
    <dgm:pt modelId="{B338515F-288F-4DDF-9644-668294FE7373}">
      <dgm:prSet custT="1"/>
      <dgm:spPr/>
      <dgm:t>
        <a:bodyPr/>
        <a:lstStyle/>
        <a:p>
          <a:pPr algn="just" rtl="0">
            <a:lnSpc>
              <a:spcPct val="100000"/>
            </a:lnSpc>
            <a:spcAft>
              <a:spcPts val="0"/>
            </a:spcAft>
          </a:pPr>
          <a:r>
            <a:rPr lang="ru-RU" sz="1800" i="0" dirty="0" smtClean="0">
              <a:latin typeface="Comic Sans MS" pitchFamily="66" charset="0"/>
            </a:rPr>
            <a:t>3) Авторитарный тип семейного воспитания </a:t>
          </a:r>
          <a:endParaRPr lang="ru-RU" sz="1800" i="0" dirty="0" smtClean="0">
            <a:latin typeface="Comic Sans MS" pitchFamily="66" charset="0"/>
          </a:endParaRPr>
        </a:p>
        <a:p>
          <a:pPr algn="just" rtl="0">
            <a:lnSpc>
              <a:spcPct val="100000"/>
            </a:lnSpc>
            <a:spcAft>
              <a:spcPts val="0"/>
            </a:spcAft>
          </a:pPr>
          <a:r>
            <a:rPr lang="ru-RU" sz="1800" i="0" dirty="0" smtClean="0">
              <a:latin typeface="Comic Sans MS" pitchFamily="66" charset="0"/>
            </a:rPr>
            <a:t>(</a:t>
          </a:r>
          <a:r>
            <a:rPr lang="ru-RU" sz="1800" i="0" dirty="0" smtClean="0">
              <a:latin typeface="Comic Sans MS" pitchFamily="66" charset="0"/>
            </a:rPr>
            <a:t>в разных источниках встречаются еще такие названия, как «автократический», «диктат», «доминирование») </a:t>
          </a:r>
          <a:endParaRPr lang="ru-RU" sz="1800" b="1" i="0" dirty="0">
            <a:latin typeface="Comic Sans MS" pitchFamily="66" charset="0"/>
          </a:endParaRPr>
        </a:p>
      </dgm:t>
    </dgm:pt>
    <dgm:pt modelId="{EE1CAB9A-1F00-41FD-ABD8-79CECD7C65C3}" type="parTrans" cxnId="{20A1C7BD-8C55-4435-9844-7B607B6132AD}">
      <dgm:prSet/>
      <dgm:spPr/>
      <dgm:t>
        <a:bodyPr/>
        <a:lstStyle/>
        <a:p>
          <a:endParaRPr lang="ru-RU"/>
        </a:p>
      </dgm:t>
    </dgm:pt>
    <dgm:pt modelId="{7CC15627-CC30-4BBA-8EEE-54CE74C88E0C}" type="sibTrans" cxnId="{20A1C7BD-8C55-4435-9844-7B607B6132AD}">
      <dgm:prSet/>
      <dgm:spPr/>
      <dgm:t>
        <a:bodyPr/>
        <a:lstStyle/>
        <a:p>
          <a:endParaRPr lang="ru-RU"/>
        </a:p>
      </dgm:t>
    </dgm:pt>
    <dgm:pt modelId="{D5636C6A-D2FF-4B1A-94BD-11BA31EF1D30}">
      <dgm:prSet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800" i="0" dirty="0" smtClean="0">
              <a:latin typeface="Comic Sans MS" pitchFamily="66" charset="0"/>
            </a:rPr>
            <a:t>4) Авторитетное воспитание </a:t>
          </a:r>
          <a:endParaRPr lang="ru-RU" sz="1800" i="0" dirty="0" smtClean="0">
            <a:latin typeface="Comic Sans MS" pitchFamily="66" charset="0"/>
          </a:endParaRP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800" i="0" dirty="0" smtClean="0">
              <a:latin typeface="Comic Sans MS" pitchFamily="66" charset="0"/>
            </a:rPr>
            <a:t>(</a:t>
          </a:r>
          <a:r>
            <a:rPr lang="ru-RU" sz="1800" i="0" dirty="0" smtClean="0">
              <a:latin typeface="Comic Sans MS" pitchFamily="66" charset="0"/>
            </a:rPr>
            <a:t>в различных источниках встречаются термины «гармоничный стиль», «демократический стиль», «сотрудничество»)</a:t>
          </a:r>
          <a:endParaRPr lang="ru-RU" sz="1800" i="0" dirty="0">
            <a:latin typeface="Comic Sans MS" pitchFamily="66" charset="0"/>
          </a:endParaRPr>
        </a:p>
      </dgm:t>
    </dgm:pt>
    <dgm:pt modelId="{58782974-E381-4F88-AF92-717BE3A8110C}" type="parTrans" cxnId="{201E4783-8BDF-4FE4-9837-3987B2BA45AA}">
      <dgm:prSet/>
      <dgm:spPr/>
      <dgm:t>
        <a:bodyPr/>
        <a:lstStyle/>
        <a:p>
          <a:endParaRPr lang="ru-RU"/>
        </a:p>
      </dgm:t>
    </dgm:pt>
    <dgm:pt modelId="{A90F2530-2299-4029-8BA3-2149D98730EE}" type="sibTrans" cxnId="{201E4783-8BDF-4FE4-9837-3987B2BA45AA}">
      <dgm:prSet/>
      <dgm:spPr/>
      <dgm:t>
        <a:bodyPr/>
        <a:lstStyle/>
        <a:p>
          <a:endParaRPr lang="ru-RU"/>
        </a:p>
      </dgm:t>
    </dgm:pt>
    <dgm:pt modelId="{5E212219-06BF-4696-8676-20984159D14F}" type="pres">
      <dgm:prSet presAssocID="{4BA6141C-F4A3-49A1-B9D3-847B03EDD3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C29FFF-28DB-4817-97D5-ECF2A783C2E0}" type="pres">
      <dgm:prSet presAssocID="{409DD2C6-ED94-4C59-84CE-5400FE61F740}" presName="linNode" presStyleCnt="0"/>
      <dgm:spPr/>
    </dgm:pt>
    <dgm:pt modelId="{761F54A3-E6DE-4B3D-8770-29B55EB7007A}" type="pres">
      <dgm:prSet presAssocID="{409DD2C6-ED94-4C59-84CE-5400FE61F740}" presName="parentText" presStyleLbl="node1" presStyleIdx="0" presStyleCnt="4" custScaleX="211116" custScaleY="49663" custLinFactNeighborX="32895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BFF1B5-B01A-4F6A-A387-6F49F7A29909}" type="pres">
      <dgm:prSet presAssocID="{7448DE3E-5069-432A-A091-AB56309D1D86}" presName="sp" presStyleCnt="0"/>
      <dgm:spPr/>
    </dgm:pt>
    <dgm:pt modelId="{ED6AA379-A257-4E04-B88C-CE3C32ADA63F}" type="pres">
      <dgm:prSet presAssocID="{19BBAD90-FC14-4A50-8469-56F225AC776D}" presName="linNode" presStyleCnt="0"/>
      <dgm:spPr/>
    </dgm:pt>
    <dgm:pt modelId="{51DD0DB5-C2CA-42D5-87B9-F92492E2A1F6}" type="pres">
      <dgm:prSet presAssocID="{19BBAD90-FC14-4A50-8469-56F225AC776D}" presName="parentText" presStyleLbl="node1" presStyleIdx="1" presStyleCnt="4" custScaleX="182748" custScaleY="52005" custLinFactNeighborX="78230" custLinFactNeighborY="-7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0D20F-3E7B-4C58-A039-DB734F71AE15}" type="pres">
      <dgm:prSet presAssocID="{4FFF5FFA-DB62-4DFA-AD47-45BA5E30E19C}" presName="sp" presStyleCnt="0"/>
      <dgm:spPr/>
    </dgm:pt>
    <dgm:pt modelId="{7B8B1297-8963-439A-8B58-76852278678C}" type="pres">
      <dgm:prSet presAssocID="{B338515F-288F-4DDF-9644-668294FE7373}" presName="linNode" presStyleCnt="0"/>
      <dgm:spPr/>
    </dgm:pt>
    <dgm:pt modelId="{16A727EB-35CC-4C98-8FF2-527D5BDCCAA1}" type="pres">
      <dgm:prSet presAssocID="{B338515F-288F-4DDF-9644-668294FE7373}" presName="parentText" presStyleLbl="node1" presStyleIdx="2" presStyleCnt="4" custScaleX="216616" custScaleY="695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72745-A732-48E7-A31A-EF098A001EAE}" type="pres">
      <dgm:prSet presAssocID="{7CC15627-CC30-4BBA-8EEE-54CE74C88E0C}" presName="sp" presStyleCnt="0"/>
      <dgm:spPr/>
    </dgm:pt>
    <dgm:pt modelId="{DD1578C6-E903-4EED-9443-0F12615483FA}" type="pres">
      <dgm:prSet presAssocID="{D5636C6A-D2FF-4B1A-94BD-11BA31EF1D30}" presName="linNode" presStyleCnt="0"/>
      <dgm:spPr/>
    </dgm:pt>
    <dgm:pt modelId="{96CFEBBF-D272-4766-87D9-652AAC712A59}" type="pres">
      <dgm:prSet presAssocID="{D5636C6A-D2FF-4B1A-94BD-11BA31EF1D30}" presName="parentText" presStyleLbl="node1" presStyleIdx="3" presStyleCnt="4" custScaleX="202585" custScaleY="64829" custLinFactNeighborX="47649" custLinFactNeighborY="-42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2F812A-EB46-4225-A9BA-6E3C855A460B}" type="presOf" srcId="{D5636C6A-D2FF-4B1A-94BD-11BA31EF1D30}" destId="{96CFEBBF-D272-4766-87D9-652AAC712A59}" srcOrd="0" destOrd="0" presId="urn:microsoft.com/office/officeart/2005/8/layout/vList5"/>
    <dgm:cxn modelId="{201E4783-8BDF-4FE4-9837-3987B2BA45AA}" srcId="{4BA6141C-F4A3-49A1-B9D3-847B03EDD337}" destId="{D5636C6A-D2FF-4B1A-94BD-11BA31EF1D30}" srcOrd="3" destOrd="0" parTransId="{58782974-E381-4F88-AF92-717BE3A8110C}" sibTransId="{A90F2530-2299-4029-8BA3-2149D98730EE}"/>
    <dgm:cxn modelId="{17F48D24-D5BC-4E7A-A96B-BAFC3BEC80EF}" type="presOf" srcId="{19BBAD90-FC14-4A50-8469-56F225AC776D}" destId="{51DD0DB5-C2CA-42D5-87B9-F92492E2A1F6}" srcOrd="0" destOrd="0" presId="urn:microsoft.com/office/officeart/2005/8/layout/vList5"/>
    <dgm:cxn modelId="{E0F6CE23-865A-42FE-92B3-25B85227B664}" type="presOf" srcId="{4BA6141C-F4A3-49A1-B9D3-847B03EDD337}" destId="{5E212219-06BF-4696-8676-20984159D14F}" srcOrd="0" destOrd="0" presId="urn:microsoft.com/office/officeart/2005/8/layout/vList5"/>
    <dgm:cxn modelId="{20A1C7BD-8C55-4435-9844-7B607B6132AD}" srcId="{4BA6141C-F4A3-49A1-B9D3-847B03EDD337}" destId="{B338515F-288F-4DDF-9644-668294FE7373}" srcOrd="2" destOrd="0" parTransId="{EE1CAB9A-1F00-41FD-ABD8-79CECD7C65C3}" sibTransId="{7CC15627-CC30-4BBA-8EEE-54CE74C88E0C}"/>
    <dgm:cxn modelId="{4192232B-1629-4D0F-A55D-F418AA19F737}" srcId="{4BA6141C-F4A3-49A1-B9D3-847B03EDD337}" destId="{409DD2C6-ED94-4C59-84CE-5400FE61F740}" srcOrd="0" destOrd="0" parTransId="{52099CD2-3137-4B90-9BD1-F77CA1FACD1D}" sibTransId="{7448DE3E-5069-432A-A091-AB56309D1D86}"/>
    <dgm:cxn modelId="{D0E0D299-DBB5-4284-B55F-998967F3974E}" srcId="{4BA6141C-F4A3-49A1-B9D3-847B03EDD337}" destId="{19BBAD90-FC14-4A50-8469-56F225AC776D}" srcOrd="1" destOrd="0" parTransId="{FFB33B80-562B-4DBB-9BE1-10A75E8A2AD5}" sibTransId="{4FFF5FFA-DB62-4DFA-AD47-45BA5E30E19C}"/>
    <dgm:cxn modelId="{48B6368D-73D3-4B2C-AD6E-60FA05F1AE7D}" type="presOf" srcId="{B338515F-288F-4DDF-9644-668294FE7373}" destId="{16A727EB-35CC-4C98-8FF2-527D5BDCCAA1}" srcOrd="0" destOrd="0" presId="urn:microsoft.com/office/officeart/2005/8/layout/vList5"/>
    <dgm:cxn modelId="{BF68EC1D-B646-4237-BF22-1F21FA614492}" type="presOf" srcId="{409DD2C6-ED94-4C59-84CE-5400FE61F740}" destId="{761F54A3-E6DE-4B3D-8770-29B55EB7007A}" srcOrd="0" destOrd="0" presId="urn:microsoft.com/office/officeart/2005/8/layout/vList5"/>
    <dgm:cxn modelId="{1DCE66D7-2B48-4996-8C4B-9532E4E920C8}" type="presParOf" srcId="{5E212219-06BF-4696-8676-20984159D14F}" destId="{49C29FFF-28DB-4817-97D5-ECF2A783C2E0}" srcOrd="0" destOrd="0" presId="urn:microsoft.com/office/officeart/2005/8/layout/vList5"/>
    <dgm:cxn modelId="{4EBD36FB-EC8A-4EA0-9686-1A5139D92A29}" type="presParOf" srcId="{49C29FFF-28DB-4817-97D5-ECF2A783C2E0}" destId="{761F54A3-E6DE-4B3D-8770-29B55EB7007A}" srcOrd="0" destOrd="0" presId="urn:microsoft.com/office/officeart/2005/8/layout/vList5"/>
    <dgm:cxn modelId="{C34FA761-035A-4794-B128-53D4CF217AA1}" type="presParOf" srcId="{5E212219-06BF-4696-8676-20984159D14F}" destId="{93BFF1B5-B01A-4F6A-A387-6F49F7A29909}" srcOrd="1" destOrd="0" presId="urn:microsoft.com/office/officeart/2005/8/layout/vList5"/>
    <dgm:cxn modelId="{7046C0C2-4155-48FC-A98A-EBBE86D76CD3}" type="presParOf" srcId="{5E212219-06BF-4696-8676-20984159D14F}" destId="{ED6AA379-A257-4E04-B88C-CE3C32ADA63F}" srcOrd="2" destOrd="0" presId="urn:microsoft.com/office/officeart/2005/8/layout/vList5"/>
    <dgm:cxn modelId="{02245D18-8D19-4455-AC1E-DC294FFFC74B}" type="presParOf" srcId="{ED6AA379-A257-4E04-B88C-CE3C32ADA63F}" destId="{51DD0DB5-C2CA-42D5-87B9-F92492E2A1F6}" srcOrd="0" destOrd="0" presId="urn:microsoft.com/office/officeart/2005/8/layout/vList5"/>
    <dgm:cxn modelId="{90D9A8ED-3F03-42B8-9040-10403C3B3601}" type="presParOf" srcId="{5E212219-06BF-4696-8676-20984159D14F}" destId="{4FF0D20F-3E7B-4C58-A039-DB734F71AE15}" srcOrd="3" destOrd="0" presId="urn:microsoft.com/office/officeart/2005/8/layout/vList5"/>
    <dgm:cxn modelId="{8F3C6404-530C-4162-BBF1-64325DB897A6}" type="presParOf" srcId="{5E212219-06BF-4696-8676-20984159D14F}" destId="{7B8B1297-8963-439A-8B58-76852278678C}" srcOrd="4" destOrd="0" presId="urn:microsoft.com/office/officeart/2005/8/layout/vList5"/>
    <dgm:cxn modelId="{52A29F9D-24C0-4588-8D34-C905C207A590}" type="presParOf" srcId="{7B8B1297-8963-439A-8B58-76852278678C}" destId="{16A727EB-35CC-4C98-8FF2-527D5BDCCAA1}" srcOrd="0" destOrd="0" presId="urn:microsoft.com/office/officeart/2005/8/layout/vList5"/>
    <dgm:cxn modelId="{126E8B10-F519-403E-8B0B-F18E6D5F3C94}" type="presParOf" srcId="{5E212219-06BF-4696-8676-20984159D14F}" destId="{AD872745-A732-48E7-A31A-EF098A001EAE}" srcOrd="5" destOrd="0" presId="urn:microsoft.com/office/officeart/2005/8/layout/vList5"/>
    <dgm:cxn modelId="{EF55C04A-486C-489E-8A4A-6888658DF23D}" type="presParOf" srcId="{5E212219-06BF-4696-8676-20984159D14F}" destId="{DD1578C6-E903-4EED-9443-0F12615483FA}" srcOrd="6" destOrd="0" presId="urn:microsoft.com/office/officeart/2005/8/layout/vList5"/>
    <dgm:cxn modelId="{82B0AD81-6136-43F8-8670-30ED4BCFB3E4}" type="presParOf" srcId="{DD1578C6-E903-4EED-9443-0F12615483FA}" destId="{96CFEBBF-D272-4766-87D9-652AAC712A59}" srcOrd="0" destOrd="0" presId="urn:microsoft.com/office/officeart/2005/8/layout/vList5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1F54A3-E6DE-4B3D-8770-29B55EB7007A}">
      <dsp:nvSpPr>
        <dsp:cNvPr id="0" name=""/>
        <dsp:cNvSpPr/>
      </dsp:nvSpPr>
      <dsp:spPr>
        <a:xfrm>
          <a:off x="1758683" y="0"/>
          <a:ext cx="5849247" cy="106923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just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i="0" kern="1200" dirty="0" smtClean="0">
              <a:latin typeface="Comic Sans MS" pitchFamily="66" charset="0"/>
            </a:rPr>
            <a:t>1) Индифферентный тип семейного воспитания </a:t>
          </a:r>
        </a:p>
        <a:p>
          <a:pPr lvl="0" algn="just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i="0" kern="1200" dirty="0" smtClean="0">
              <a:latin typeface="Comic Sans MS" pitchFamily="66" charset="0"/>
            </a:rPr>
            <a:t>(в различных источниках встречаются термины «</a:t>
          </a:r>
          <a:r>
            <a:rPr lang="ru-RU" sz="1800" i="0" kern="1200" dirty="0" err="1" smtClean="0">
              <a:latin typeface="Comic Sans MS" pitchFamily="66" charset="0"/>
            </a:rPr>
            <a:t>гипоопека</a:t>
          </a:r>
          <a:r>
            <a:rPr lang="ru-RU" sz="1800" i="0" kern="1200" dirty="0" smtClean="0">
              <a:latin typeface="Comic Sans MS" pitchFamily="66" charset="0"/>
            </a:rPr>
            <a:t>», «безразличный тип») </a:t>
          </a:r>
          <a:endParaRPr lang="ru-RU" sz="1800" i="0" kern="1200" dirty="0">
            <a:latin typeface="Comic Sans MS" pitchFamily="66" charset="0"/>
          </a:endParaRPr>
        </a:p>
      </dsp:txBody>
      <dsp:txXfrm>
        <a:off x="1758683" y="0"/>
        <a:ext cx="5849247" cy="1069236"/>
      </dsp:txXfrm>
    </dsp:sp>
    <dsp:sp modelId="{51DD0DB5-C2CA-42D5-87B9-F92492E2A1F6}">
      <dsp:nvSpPr>
        <dsp:cNvPr id="0" name=""/>
        <dsp:cNvSpPr/>
      </dsp:nvSpPr>
      <dsp:spPr>
        <a:xfrm>
          <a:off x="2632925" y="1162152"/>
          <a:ext cx="5063274" cy="111965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omic Sans MS" pitchFamily="66" charset="0"/>
            </a:rPr>
            <a:t>2) </a:t>
          </a:r>
          <a:r>
            <a:rPr lang="ru-RU" sz="1800" i="0" kern="1200" dirty="0" smtClean="0">
              <a:latin typeface="Comic Sans MS" pitchFamily="66" charset="0"/>
            </a:rPr>
            <a:t>Либеральный тип семейного воспитания </a:t>
          </a:r>
          <a:r>
            <a:rPr lang="ru-RU" sz="1800" i="0" kern="1200" dirty="0" smtClean="0">
              <a:latin typeface="Comic Sans MS" pitchFamily="66" charset="0"/>
            </a:rPr>
            <a:t>(</a:t>
          </a:r>
          <a:r>
            <a:rPr lang="ru-RU" sz="1800" i="0" kern="1200" dirty="0" smtClean="0">
              <a:latin typeface="Comic Sans MS" pitchFamily="66" charset="0"/>
            </a:rPr>
            <a:t>или попустительский)</a:t>
          </a:r>
          <a:endParaRPr lang="ru-RU" sz="1800" i="0" kern="1200" dirty="0">
            <a:latin typeface="Comic Sans MS" pitchFamily="66" charset="0"/>
          </a:endParaRPr>
        </a:p>
      </dsp:txBody>
      <dsp:txXfrm>
        <a:off x="2632925" y="1162152"/>
        <a:ext cx="5063274" cy="1119659"/>
      </dsp:txXfrm>
    </dsp:sp>
    <dsp:sp modelId="{16A727EB-35CC-4C98-8FF2-527D5BDCCAA1}">
      <dsp:nvSpPr>
        <dsp:cNvPr id="0" name=""/>
        <dsp:cNvSpPr/>
      </dsp:nvSpPr>
      <dsp:spPr>
        <a:xfrm>
          <a:off x="847283" y="2406448"/>
          <a:ext cx="6001632" cy="14980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just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i="0" kern="1200" dirty="0" smtClean="0">
              <a:latin typeface="Comic Sans MS" pitchFamily="66" charset="0"/>
            </a:rPr>
            <a:t>3) Авторитарный тип семейного воспитания </a:t>
          </a:r>
          <a:endParaRPr lang="ru-RU" sz="1800" i="0" kern="1200" dirty="0" smtClean="0">
            <a:latin typeface="Comic Sans MS" pitchFamily="66" charset="0"/>
          </a:endParaRPr>
        </a:p>
        <a:p>
          <a:pPr lvl="0" algn="just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i="0" kern="1200" dirty="0" smtClean="0">
              <a:latin typeface="Comic Sans MS" pitchFamily="66" charset="0"/>
            </a:rPr>
            <a:t>(</a:t>
          </a:r>
          <a:r>
            <a:rPr lang="ru-RU" sz="1800" i="0" kern="1200" dirty="0" smtClean="0">
              <a:latin typeface="Comic Sans MS" pitchFamily="66" charset="0"/>
            </a:rPr>
            <a:t>в разных источниках встречаются еще такие названия, как «автократический», «диктат», «доминирование») </a:t>
          </a:r>
          <a:endParaRPr lang="ru-RU" sz="1800" b="1" i="0" kern="1200" dirty="0">
            <a:latin typeface="Comic Sans MS" pitchFamily="66" charset="0"/>
          </a:endParaRPr>
        </a:p>
      </dsp:txBody>
      <dsp:txXfrm>
        <a:off x="847283" y="2406448"/>
        <a:ext cx="6001632" cy="1498089"/>
      </dsp:txXfrm>
    </dsp:sp>
    <dsp:sp modelId="{96CFEBBF-D272-4766-87D9-652AAC712A59}">
      <dsp:nvSpPr>
        <dsp:cNvPr id="0" name=""/>
        <dsp:cNvSpPr/>
      </dsp:nvSpPr>
      <dsp:spPr>
        <a:xfrm>
          <a:off x="2083315" y="3920427"/>
          <a:ext cx="5612884" cy="139575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i="0" kern="1200" dirty="0" smtClean="0">
              <a:latin typeface="Comic Sans MS" pitchFamily="66" charset="0"/>
            </a:rPr>
            <a:t>4) Авторитетное воспитание </a:t>
          </a:r>
          <a:endParaRPr lang="ru-RU" sz="1800" i="0" kern="1200" dirty="0" smtClean="0">
            <a:latin typeface="Comic Sans MS" pitchFamily="66" charset="0"/>
          </a:endParaRPr>
        </a:p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i="0" kern="1200" dirty="0" smtClean="0">
              <a:latin typeface="Comic Sans MS" pitchFamily="66" charset="0"/>
            </a:rPr>
            <a:t>(</a:t>
          </a:r>
          <a:r>
            <a:rPr lang="ru-RU" sz="1800" i="0" kern="1200" dirty="0" smtClean="0">
              <a:latin typeface="Comic Sans MS" pitchFamily="66" charset="0"/>
            </a:rPr>
            <a:t>в различных источниках встречаются термины «гармоничный стиль», «демократический стиль», «сотрудничество»)</a:t>
          </a:r>
          <a:endParaRPr lang="ru-RU" sz="1800" i="0" kern="1200" dirty="0">
            <a:latin typeface="Comic Sans MS" pitchFamily="66" charset="0"/>
          </a:endParaRPr>
        </a:p>
      </dsp:txBody>
      <dsp:txXfrm>
        <a:off x="2083315" y="3920427"/>
        <a:ext cx="5612884" cy="1395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festival.1september.ru/articles/580294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609600"/>
            <a:ext cx="6553200" cy="20574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  <a:cs typeface="Arial" pitchFamily="34" charset="0"/>
              </a:rPr>
              <a:t>ТЕМА:</a:t>
            </a:r>
            <a:r>
              <a:rPr lang="ru-RU" sz="18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Comic Sans MS" pitchFamily="66" charset="0"/>
              </a:rPr>
              <a:t>"Влияние семейной атмосферы на эмоциональное благополучие ребенка"</a:t>
            </a:r>
            <a:endParaRPr lang="ru-RU" sz="3200" b="1" dirty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2667000"/>
            <a:ext cx="6781800" cy="2667000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Цель: </a:t>
            </a: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Формирование убеждения у  родителей в необходимости поддержания психологического комфорта в семье для правильного развития ребенка, становления его личности и дать рекомендации</a:t>
            </a:r>
            <a:r>
              <a:rPr lang="en-US" sz="16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по созданию эмоционально благоприятной семейной атмосферы</a:t>
            </a:r>
            <a:r>
              <a:rPr lang="ru-RU" sz="1400" dirty="0" smtClean="0">
                <a:solidFill>
                  <a:srgbClr val="C00000"/>
                </a:solidFill>
                <a:latin typeface="Comic Sans MS" pitchFamily="66" charset="0"/>
              </a:rPr>
              <a:t>.</a:t>
            </a:r>
          </a:p>
          <a:p>
            <a:pPr algn="just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Актуальность: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 </a:t>
            </a: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В наше время люди из-за динамичного жизненного ритма не могут уделять должного внимания всем вещам, которые важны. Например, психологической атмосфере в семье начинают уделять меньше внимания. Несмотря на это, психологическая атмосфера очень важна детям, ведь в детском возрасте происходит формирование нервной системы.</a:t>
            </a:r>
            <a:b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1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52600" y="4876800"/>
            <a:ext cx="6781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just" eaLnBrk="0" hangingPunct="0"/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just" eaLnBrk="0" hangingPunct="0"/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Comic Sans MS" pitchFamily="66" charset="0"/>
              <a:cs typeface="Times New Roman" pitchFamily="18" charset="0"/>
            </a:endParaRPr>
          </a:p>
          <a:p>
            <a:pPr algn="just" eaLnBrk="0" hangingPunct="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algn="r" eaLnBrk="0" hangingPunct="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Подготовила</a:t>
            </a:r>
          </a:p>
          <a:p>
            <a:pPr algn="r" eaLnBrk="0" hangingPunct="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 педагог-психолог: Соколова Ирина Петровна</a:t>
            </a:r>
            <a:endParaRPr lang="ru-RU" sz="1600" dirty="0" smtClean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just" eaLnBrk="0" hangingPunct="0"/>
            <a:endParaRPr lang="ru-RU" sz="1400" b="1" dirty="0" smtClean="0">
              <a:latin typeface="Comic Sans MS" pitchFamily="66" charset="0"/>
              <a:cs typeface="Times New Roman" pitchFamily="18" charset="0"/>
            </a:endParaRPr>
          </a:p>
          <a:p>
            <a:pPr algn="just" eaLnBrk="0" hangingPunct="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en-US" sz="14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Users\User\Pictures\ngay-gia-dinh-viet-n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524000"/>
            <a:ext cx="5638800" cy="3733800"/>
          </a:xfrm>
          <a:prstGeom prst="cloudCallout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685800"/>
            <a:ext cx="6553200" cy="1905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1200" dirty="0" smtClean="0"/>
              <a:t> 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2700" dirty="0" smtClean="0">
                <a:solidFill>
                  <a:srgbClr val="C00000"/>
                </a:solidFill>
                <a:latin typeface="Comic Sans MS" pitchFamily="66" charset="0"/>
              </a:rPr>
              <a:t>« … Не думайте, что воспитываете детей только тогда, когда с ними  говорите или наказываете. Вы воспитываете их каждым мигом своей жизни, даже тогда, когда вас нет дома».</a:t>
            </a:r>
            <a:br>
              <a:rPr lang="ru-RU" sz="27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700" dirty="0" smtClean="0">
                <a:solidFill>
                  <a:srgbClr val="C00000"/>
                </a:solidFill>
                <a:latin typeface="Comic Sans MS" pitchFamily="66" charset="0"/>
              </a:rPr>
              <a:t>А. Макаренко</a:t>
            </a:r>
            <a:br>
              <a:rPr lang="ru-RU" sz="27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> </a:t>
            </a:r>
            <a:b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1600" dirty="0" smtClean="0">
                <a:solidFill>
                  <a:srgbClr val="C00000"/>
                </a:solidFill>
                <a:latin typeface="Comic Sans MS" pitchFamily="66" charset="0"/>
              </a:rPr>
            </a:br>
            <a:endParaRPr lang="ru-RU" sz="16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0600" y="4648200"/>
            <a:ext cx="7467600" cy="263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C00000"/>
                </a:solidFill>
                <a:latin typeface="Comic Sans MS" pitchFamily="66" charset="0"/>
              </a:rPr>
              <a:t>	Наши дети - это наша старость. Правильное воспитание - наша счастливая старость, плохое воспитание - наше будущее горе, слезы, наша вина перед другими людьми. Дети -драгоценность, а процесс воспитания - бесперебойная работа сердца, разума и воли родителей.</a:t>
            </a:r>
            <a:endParaRPr lang="ru-RU" sz="2200" b="1" u="sng" dirty="0" smtClean="0">
              <a:solidFill>
                <a:srgbClr val="0000FF"/>
              </a:solidFill>
              <a:latin typeface="Times New Roman" pitchFamily="18" charset="0"/>
              <a:ea typeface="Calibri" pitchFamily="34" charset="0"/>
              <a:cs typeface="Times New Roman" pitchFamily="18" charset="0"/>
              <a:hlinkClick r:id="rId4"/>
            </a:endParaRPr>
          </a:p>
          <a:p>
            <a:pPr algn="r"/>
            <a:endParaRPr lang="ru-RU" sz="1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r"/>
            <a:endParaRPr lang="ru-RU" sz="14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086600" cy="12954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Влияние на выбор </a:t>
            </a:r>
            <a:b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стиля семейного воспитания оказывают :</a:t>
            </a:r>
          </a:p>
        </p:txBody>
      </p:sp>
      <p:pic>
        <p:nvPicPr>
          <p:cNvPr id="1025" name="Picture 1" descr="C:\Users\User\Pictures\family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590800"/>
            <a:ext cx="2362200" cy="2286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43000" y="1981200"/>
            <a:ext cx="6172200" cy="4648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Comic Sans MS" pitchFamily="66" charset="0"/>
              </a:rPr>
              <a:t>- генетические особенности ребенка и родителей, </a:t>
            </a:r>
            <a:r>
              <a:rPr lang="ru-RU" sz="2200" dirty="0" smtClean="0">
                <a:latin typeface="Comic Sans MS" pitchFamily="66" charset="0"/>
              </a:rPr>
              <a:t> </a:t>
            </a:r>
            <a:r>
              <a:rPr lang="ru-RU" sz="2200" dirty="0" smtClean="0">
                <a:latin typeface="Comic Sans MS" pitchFamily="66" charset="0"/>
              </a:rPr>
              <a:t>их совместимость;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Comic Sans MS" pitchFamily="66" charset="0"/>
              </a:rPr>
              <a:t>- традиции, на которых воспитывались сами родители;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Comic Sans MS" pitchFamily="66" charset="0"/>
              </a:rPr>
              <a:t>- научно-педагогическая литература, которую используют родители в воспитании своего ребенка, их образовательный уровень;</a:t>
            </a:r>
          </a:p>
          <a:p>
            <a:pPr>
              <a:lnSpc>
                <a:spcPct val="150000"/>
              </a:lnSpc>
            </a:pPr>
            <a:r>
              <a:rPr lang="ru-RU" sz="2200" dirty="0" smtClean="0">
                <a:latin typeface="Comic Sans MS" pitchFamily="66" charset="0"/>
              </a:rPr>
              <a:t>- нравственные устои семьи.</a:t>
            </a:r>
            <a:endParaRPr lang="ru-RU" sz="2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5334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ЭМОЦИОНАЛЬНО БЛАГОПОЛУЧНЫЙ РЕБЕНОК</a:t>
            </a:r>
          </a:p>
          <a:p>
            <a:endParaRPr lang="ru-RU" sz="1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3073" name="Picture 1" descr="C:\Users\User\Pictures\newactions_1304570438_86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600200"/>
            <a:ext cx="2667001" cy="32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softEdge rad="63500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Стрелка вниз 9"/>
          <p:cNvSpPr/>
          <p:nvPr/>
        </p:nvSpPr>
        <p:spPr>
          <a:xfrm rot="4360084">
            <a:off x="6959454" y="794839"/>
            <a:ext cx="797836" cy="207655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ДОБРОЖЕЛАТЕЛЕН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9949877">
            <a:off x="5462590" y="5060957"/>
            <a:ext cx="609600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ВОРУЕТ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12816981">
            <a:off x="3010149" y="4792699"/>
            <a:ext cx="775071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ГРУБИТ РОДИТЕЛЯМ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4868313">
            <a:off x="7151745" y="2365550"/>
            <a:ext cx="992880" cy="248962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СПОСОБЕН ПРЕОДОЛЕВАТЬ ЭГОЦЕНТРИЧЕСКУЮ ПОЗИЦИЮ</a:t>
            </a:r>
            <a:endParaRPr lang="ru-RU" sz="11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4624343">
            <a:off x="7168942" y="1828004"/>
            <a:ext cx="609600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СЛУШАЕТ ДРУГИХ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15546680">
            <a:off x="2188574" y="2936907"/>
            <a:ext cx="609600" cy="195143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РАЗГОВОРЧИВ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6445325">
            <a:off x="2053307" y="1959093"/>
            <a:ext cx="708680" cy="192971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НЕПОСРЕДСТВЕНЕН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 rot="17275170">
            <a:off x="2158943" y="1005619"/>
            <a:ext cx="685275" cy="188141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УЛЫБЧИВ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 rot="14507676">
            <a:off x="2406473" y="4085072"/>
            <a:ext cx="609600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ДРАЧЛИВ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 rot="10543087">
            <a:off x="4177741" y="4914318"/>
            <a:ext cx="1069512" cy="1725972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ОБЛАДАЕТ ЧУВСТВОМ ЮМОРА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 rot="8837950">
            <a:off x="6367750" y="4750459"/>
            <a:ext cx="609600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КРИКЛИВ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6033267">
            <a:off x="7004898" y="3952229"/>
            <a:ext cx="812469" cy="174903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 ОБИЖАЕТ ДРУГИХ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95400" y="2286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u="sng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Стили семейного воспитания</a:t>
            </a:r>
            <a:endParaRPr lang="ru-RU" sz="4000" b="1" u="sng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95600" y="38862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38400" y="45720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graphicFrame>
        <p:nvGraphicFramePr>
          <p:cNvPr id="8" name="Схема 7"/>
          <p:cNvGraphicFramePr/>
          <p:nvPr/>
        </p:nvGraphicFramePr>
        <p:xfrm>
          <a:off x="1295400" y="1066800"/>
          <a:ext cx="76962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438400" y="228600"/>
            <a:ext cx="5562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Эмоциональное благополучие обеспечивается проявлением заботы взрослого и демонстрации ребенку своего положительного отношения к нему: 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3554" name="Picture 2" descr="C:\Users\User\Pictures\0_a727d_5af330aa_X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524000"/>
            <a:ext cx="4267200" cy="3657600"/>
          </a:xfrm>
          <a:prstGeom prst="round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6" name="Прямоугольник 5"/>
          <p:cNvSpPr/>
          <p:nvPr/>
        </p:nvSpPr>
        <p:spPr>
          <a:xfrm rot="674187">
            <a:off x="425364" y="1214011"/>
            <a:ext cx="2438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принятие ребенка с его положительными и отрицательными качествами;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591881">
            <a:off x="146520" y="2860552"/>
            <a:ext cx="3138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создание в семье безопасной атмосферы, наполненной положительными эмоциями;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232017">
            <a:off x="6421368" y="2275832"/>
            <a:ext cx="2834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создание в семье атмосферы безопасности для ребенка;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360219">
            <a:off x="141352" y="4597713"/>
            <a:ext cx="61295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поощрение и стимуляция развития всех способностей ребенка - эмоционально-волевых, интеллектуальных, психомоторных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(например, родители часто совершают ошибку, не придавая эмоциональному благополучию ребенка должного значения, а считая, что успешность обучения является более важным показателем его развития, что впоследствии может довольно негативно сказаться на психическом здоровье ребенка);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0053491">
            <a:off x="5152578" y="1589351"/>
            <a:ext cx="3690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выражение своих чувств: делиться чувствами - значит доверять;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1116755">
            <a:off x="5029200" y="3505200"/>
            <a:ext cx="304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решение конфликтов конструктивными способами; 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449282">
            <a:off x="6280665" y="4721371"/>
            <a:ext cx="26505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проявление любви в виде физического прикосновения: следует обнимать не менее 4, а лучше – 8 и более раз на день.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57200"/>
          </a:xfrm>
        </p:spPr>
        <p:txBody>
          <a:bodyPr>
            <a:noAutofit/>
          </a:bodyPr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К началу каждой фразы в первом столбике подберите конец – вывод из второго столбика.</a:t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Вы понимаете, что детей учит то, что их окружает. Постарайтесь подобрать, что в ребенке развивается под влиянием окружения</a:t>
            </a:r>
            <a:endParaRPr lang="ru-RU" sz="2200" b="1" i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0" y="1905000"/>
            <a:ext cx="3810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верить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осуждать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уверенности в себе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учится справедливости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быть терпеливым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хорошо к себе относится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быть робким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1905000"/>
            <a:ext cx="4572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ребенка часто критикуют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ребенка часто высмеивать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ребенок живет с чувством безопасности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ребенка часто подбадривают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ребенка часто одобряют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с ребенком обычно честны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к ребенку часто бывают снисходительны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4572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Давайте проверим себя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Users\User\Pictures\ngay-gia-dinh-viet-n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524000"/>
            <a:ext cx="3886200" cy="4419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953000" y="1447800"/>
            <a:ext cx="396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осуждать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быть робким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верить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уверенности в себе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хорошо к себе относится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справедливости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учится быть терпеливым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144780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ребенка часто критикуют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ребенка часто высмеивать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ребенок живет с чувством безопасности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ребенка часто подбадривают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ребенка часто одобряют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с ребенком обычно честны</a:t>
            </a: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к ребенку часто бывают снисходительны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C:\Users\Котёнок\Pictures\оформление\шаблоны презентаций\фоны для призентаций\детские\1264692535_slgg_2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5" name="Picture 2" descr="C:\Users\User\Pictures\95513892.jp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524000" y="1295400"/>
            <a:ext cx="60198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620000" cy="55626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РЕКОМЕНДАЦИИ РОДИТЕЛЯМ </a:t>
            </a:r>
            <a:b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ПО СОЗДАНИЮ БЛАГОПРЕЯТНОЙ  СЕМЕЙНОЙ АТМАСФЕРЫ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1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 Помните: от того, как родители разбудят ребенка, зависит его психологический настрой на весь день.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 2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 Время ночного отдыха для каждого сугубо индивидуально. Показатель один: ребенок должен выспаться и легко проснуться к тому времени, когда Вы его будите.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3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 Если у Вас есть возможность погулять с ребенком, не упускайте ее. Совместные прогулки – это общение, ненавязчивые советы, наблюдения за окружающей средой.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4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 Научитесь встречать детей после их пребывания в дошкольном учреждении. Не стоит первым задавать вопрос: «Что ты сегодня кушал?», лучше задать нейтральные вопросы: «Что было интересного в садике?», «Чем занимался?», «Как твои успехи?» и т.п.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5. Радуйтесь успехам ребенка. Не раздражайтесь в момент его временных неудач. Терпеливо, с интересом слушайте рассказы о событиях в его жизни.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6. Ребенок должен чувствовать, что он любим. Необходимо исключить из общения окрики, грубые интонации.</a:t>
            </a: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ru-RU" sz="18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Comic Sans MS" pitchFamily="66" charset="0"/>
              </a:rPr>
              <a:t>СОЗДАЙТЕ В СЕМЬЕ АТМОСФЕРУ РАДОСТИ, ЛЮБВИ И УВАЖЕНИЯ!</a:t>
            </a:r>
            <a:r>
              <a:rPr lang="ru-RU" sz="1800" b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Comic Sans MS" pitchFamily="66" charset="0"/>
              </a:rPr>
            </a:br>
            <a:endParaRPr lang="ru-RU" sz="1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516</Words>
  <Application>Microsoft Office PowerPoint</Application>
  <PresentationFormat>Экран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ТЕМА: "Влияние семейной атмосферы на эмоциональное благополучие ребенка"</vt:lpstr>
      <vt:lpstr>    « … Не думайте, что воспитываете детей только тогда, когда с ними  говорите или наказываете. Вы воспитываете их каждым мигом своей жизни, даже тогда, когда вас нет дома». А. Макаренко    </vt:lpstr>
      <vt:lpstr>Влияние на выбор  стиля семейного воспитания оказывают :</vt:lpstr>
      <vt:lpstr>Слайд 4</vt:lpstr>
      <vt:lpstr>Слайд 5</vt:lpstr>
      <vt:lpstr>Слайд 6</vt:lpstr>
      <vt:lpstr>К началу каждой фразы в первом столбике подберите конец – вывод из второго столбика.  Вы понимаете, что детей учит то, что их окружает. Постарайтесь подобрать, что в ребенке развивается под влиянием окружения</vt:lpstr>
      <vt:lpstr>Давайте проверим себя</vt:lpstr>
      <vt:lpstr>   РЕКОМЕНДАЦИИ РОДИТЕЛЯМ  ПО СОЗДАНИЮ БЛАГОПРЕЯТНОЙ  СЕМЕЙНОЙ АТМАСФЕРЫ   1. Помните: от того, как родители разбудят ребенка, зависит его психологический настрой на весь день.    2. Время ночного отдыха для каждого сугубо индивидуально. Показатель один: ребенок должен выспаться и легко проснуться к тому времени, когда Вы его будите.  3. Если у Вас есть возможность погулять с ребенком, не упускайте ее. Совместные прогулки – это общение, ненавязчивые советы, наблюдения за окружающей средой.  4. Научитесь встречать детей после их пребывания в дошкольном учреждении. Не стоит первым задавать вопрос: «Что ты сегодня кушал?», лучше задать нейтральные вопросы: «Что было интересного в садике?», «Чем занимался?», «Как твои успехи?» и т.п.  5. Радуйтесь успехам ребенка. Не раздражайтесь в момент его временных неудач. Терпеливо, с интересом слушайте рассказы о событиях в его жизни.  6. Ребенок должен чувствовать, что он любим. Необходимо исключить из общения окрики, грубые интонации.  СОЗДАЙТЕ В СЕМЬЕ АТМОСФЕРУ РАДОСТИ, ЛЮБВИ И УВАЖЕНИЯ!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Вадим Соколов</cp:lastModifiedBy>
  <cp:revision>172</cp:revision>
  <dcterms:created xsi:type="dcterms:W3CDTF">2013-01-23T08:02:51Z</dcterms:created>
  <dcterms:modified xsi:type="dcterms:W3CDTF">2017-04-26T17:04:49Z</dcterms:modified>
</cp:coreProperties>
</file>