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996633"/>
    <a:srgbClr val="FF9900"/>
    <a:srgbClr val="0099CC"/>
    <a:srgbClr val="CC3399"/>
    <a:srgbClr val="009900"/>
    <a:srgbClr val="99009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362D1D-5894-4086-A668-049C3EDD3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80A7B-1438-4ACA-A8A6-91823957F3C3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70" cy="667"/>
              <a:chOff x="4986" y="2752"/>
              <a:chExt cx="470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4AB13-E16A-4A44-8776-46C732A48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7A07-0856-4EDB-B144-2C81897A1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D3031-D705-4101-B6B7-9545C4F5C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523A5-90E0-4CBF-9123-0745BA2C8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1DC2F-A5B9-475B-8318-C769AD71B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0A6D4-4977-4995-A871-52269565D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D841D-09BB-495C-98A6-1F0825E25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6DE50-0410-4EA3-8A0B-68BA0DADF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5E9D-1733-4CFE-BC29-407EE61FD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B372C-FBD9-4634-884C-7F49918FE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DA089-CA5C-4DA2-8901-DE09A660D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628A43F-53E9-41C9-99C5-32753F651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3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73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73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73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3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73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73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3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73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73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3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73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>
    <p:dissolve/>
    <p:sndAc>
      <p:stSnd>
        <p:snd r:embed="rId13" name="chimes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192.168.200.1\p\music\Sound\030%20-%20&#1052;&#1072;&#1082;S&#1080;&#1084;%20-%20&#1053;&#1077;&#1078;&#1085;&#1086;&#1089;&#1090;&#1100;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gif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gi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1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b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349500"/>
            <a:ext cx="6400800" cy="115093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Кто такой логопед?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600" dirty="0" smtClean="0">
                <a:solidFill>
                  <a:srgbClr val="009900"/>
                </a:solidFill>
              </a:rPr>
              <a:t>Справка для родителей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36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3600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dirty="0" smtClean="0">
                <a:solidFill>
                  <a:srgbClr val="009900"/>
                </a:solidFill>
              </a:rPr>
              <a:t> </a:t>
            </a:r>
          </a:p>
        </p:txBody>
      </p:sp>
      <p:pic>
        <p:nvPicPr>
          <p:cNvPr id="2054" name="030 - МакSим - Нежность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32813" y="404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1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8625" y="692150"/>
            <a:ext cx="16557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2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962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i="1" u="sng" smtClean="0">
                <a:solidFill>
                  <a:srgbClr val="CC3399"/>
                </a:solidFill>
              </a:rPr>
              <a:t>Ребёнку необходима помощь, и очень серьезная, так, чтобы научиться самостоятельно контролировать свою речь</a:t>
            </a:r>
            <a:r>
              <a:rPr lang="ru-RU" sz="2400" smtClean="0">
                <a:solidFill>
                  <a:srgbClr val="CC3399"/>
                </a:solidFill>
              </a:rPr>
              <a:t>. Рассказ малыш всегда очень эмоционален, он старается как можно ярче и красочнее выразить свое внутреннее ощущение этого мира, и при этом не задумывается о построении своего высказывания. </a:t>
            </a:r>
            <a:r>
              <a:rPr lang="ru-RU" sz="2400" b="1" smtClean="0">
                <a:solidFill>
                  <a:srgbClr val="CC3399"/>
                </a:solidFill>
              </a:rPr>
              <a:t>Мы можем помочь Вам и вашему ребенку. Но родительский контроль и участие здесь просто необходимы.</a:t>
            </a:r>
            <a:br>
              <a:rPr lang="ru-RU" sz="2400" b="1" smtClean="0">
                <a:solidFill>
                  <a:srgbClr val="CC3399"/>
                </a:solidFill>
              </a:rPr>
            </a:b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79876" name="Picture 4" descr="mozai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0"/>
            <a:ext cx="7056437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b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AG00135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475" y="5516563"/>
            <a:ext cx="2736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5038"/>
            <a:ext cx="7696200" cy="3960812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99CC"/>
                </a:solidFill>
              </a:rPr>
              <a:t>С помощью наших упражнений у детей закрепляется правильное произношение звуков, развивается внимательное отношение к слову, к русской речи, обогащается словарный запас, формируется мышление, развивается внимание и память.</a:t>
            </a:r>
            <a:br>
              <a:rPr lang="ru-RU" sz="2800" smtClean="0">
                <a:solidFill>
                  <a:srgbClr val="0099CC"/>
                </a:solidFill>
              </a:rPr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80900" name="Picture 4" descr="h_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05105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b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89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l"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Кроха сын к отцу пришел и спросила кроха…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smtClean="0"/>
              <a:t>Кто такой логопед?</a:t>
            </a:r>
          </a:p>
          <a:p>
            <a:pPr eaLnBrk="1" hangingPunct="1"/>
            <a:r>
              <a:rPr lang="ru-RU" smtClean="0"/>
              <a:t>Что он делает?</a:t>
            </a:r>
          </a:p>
          <a:p>
            <a:pPr eaLnBrk="1" hangingPunct="1"/>
            <a:r>
              <a:rPr lang="ru-RU" smtClean="0"/>
              <a:t>Зачем это надо?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4100" name="Picture 5" descr="b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HH0052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4076700"/>
            <a:ext cx="51847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V05AN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4663" y="5157788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V06ANI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333375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1" descr="V04ANI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2225" y="981075"/>
            <a:ext cx="21336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399FF"/>
                </a:solidFill>
              </a:rPr>
              <a:t>Логопед-это…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1800" i="1" smtClean="0">
                <a:solidFill>
                  <a:srgbClr val="009900"/>
                </a:solidFill>
              </a:rPr>
              <a:t>Это - врач, использующий вместо таблеток - гимнастику и упражнения, вместо уколов - интуицию и тонкое, совершенное знание законов речи и русского языка.</a:t>
            </a:r>
            <a:br>
              <a:rPr lang="ru-RU" sz="1800" i="1" smtClean="0">
                <a:solidFill>
                  <a:srgbClr val="009900"/>
                </a:solidFill>
              </a:rPr>
            </a:br>
            <a:r>
              <a:rPr lang="ru-RU" sz="1800" i="1" smtClean="0">
                <a:solidFill>
                  <a:schemeClr val="tx2"/>
                </a:solidFill>
              </a:rPr>
              <a:t>Это - врач, обладающий прекрасной дикцией вместо хирургических инструментов.</a:t>
            </a:r>
            <a:br>
              <a:rPr lang="ru-RU" sz="1800" i="1" smtClean="0">
                <a:solidFill>
                  <a:schemeClr val="tx2"/>
                </a:solidFill>
              </a:rPr>
            </a:br>
            <a:r>
              <a:rPr lang="ru-RU" sz="1800" i="1" smtClean="0">
                <a:solidFill>
                  <a:srgbClr val="CC3399"/>
                </a:solidFill>
              </a:rPr>
              <a:t>Врач - лечащий таинственные зоны человеческой речи.</a:t>
            </a:r>
            <a:br>
              <a:rPr lang="ru-RU" sz="1800" i="1" smtClean="0">
                <a:solidFill>
                  <a:srgbClr val="CC3399"/>
                </a:solidFill>
              </a:rPr>
            </a:br>
            <a:r>
              <a:rPr lang="ru-RU" sz="1800" i="1" smtClean="0">
                <a:solidFill>
                  <a:srgbClr val="996633"/>
                </a:solidFill>
              </a:rPr>
              <a:t>Врач, который должен переделать привычки мозга; должен точно знать строение и оттенки каждого звука речи; обладать искусством красноречия, убеждения, разъяснения.</a:t>
            </a:r>
            <a:br>
              <a:rPr lang="ru-RU" sz="1800" i="1" smtClean="0">
                <a:solidFill>
                  <a:srgbClr val="996633"/>
                </a:solidFill>
              </a:rPr>
            </a:br>
            <a:r>
              <a:rPr lang="ru-RU" sz="1800" i="1" smtClean="0">
                <a:solidFill>
                  <a:srgbClr val="009900"/>
                </a:solidFill>
              </a:rPr>
              <a:t>Врач - в полной мере использующий педагогические и психологические знания и навыки.</a:t>
            </a:r>
            <a:br>
              <a:rPr lang="ru-RU" sz="1800" i="1" smtClean="0">
                <a:solidFill>
                  <a:srgbClr val="009900"/>
                </a:solidFill>
              </a:rPr>
            </a:br>
            <a:endParaRPr lang="ru-RU" sz="1800" i="1" smtClean="0">
              <a:solidFill>
                <a:srgbClr val="009900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000" b="1" i="1" smtClean="0">
                <a:solidFill>
                  <a:schemeClr val="accent2"/>
                </a:solidFill>
              </a:rPr>
              <a:t>Логопед-это врач, лечащий слово-словом</a:t>
            </a:r>
            <a:br>
              <a:rPr lang="ru-RU" sz="2000" b="1" i="1" smtClean="0">
                <a:solidFill>
                  <a:schemeClr val="accent2"/>
                </a:solidFill>
              </a:rPr>
            </a:br>
            <a:r>
              <a:rPr lang="ru-RU" sz="2000" b="1" i="1" smtClean="0">
                <a:solidFill>
                  <a:schemeClr val="accent2"/>
                </a:solidFill>
              </a:rPr>
              <a:t>                                                                               </a:t>
            </a:r>
            <a:r>
              <a:rPr lang="ru-RU" sz="2000" i="1" smtClean="0">
                <a:solidFill>
                  <a:srgbClr val="FF99FF"/>
                </a:solidFill>
              </a:rPr>
              <a:t>    </a:t>
            </a:r>
            <a:r>
              <a:rPr lang="ru-RU" sz="2000" smtClean="0">
                <a:solidFill>
                  <a:srgbClr val="FF99FF"/>
                </a:solidFill>
              </a:rPr>
              <a:t> </a:t>
            </a:r>
          </a:p>
        </p:txBody>
      </p:sp>
      <p:pic>
        <p:nvPicPr>
          <p:cNvPr id="5124" name="Picture 5" descr="b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013325"/>
            <a:ext cx="14128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boy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00" y="0"/>
            <a:ext cx="206057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1sm-face-2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908050"/>
            <a:ext cx="10080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8f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275" y="5300663"/>
            <a:ext cx="18002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tx2"/>
                </a:solidFill>
              </a:rPr>
              <a:t>Что надо знать родителям: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958034" cy="31003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С </a:t>
            </a:r>
            <a:r>
              <a:rPr lang="ru-RU" sz="2000" dirty="0" smtClean="0"/>
              <a:t>каждым годом жизнь предъявляет все более высокие требования не только к нам, взрослым людям, но и к детям: неуклонно растет объем знаний, которые нужно им передать, а усвоение этих знаний должно быть не механическим, а осмысленным. </a:t>
            </a:r>
          </a:p>
        </p:txBody>
      </p:sp>
      <p:pic>
        <p:nvPicPr>
          <p:cNvPr id="6149" name="Picture 5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4581525"/>
            <a:ext cx="2881313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19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Что нужно знать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187450" y="1484313"/>
            <a:ext cx="7704138" cy="5111750"/>
          </a:xfrm>
        </p:spPr>
        <p:txBody>
          <a:bodyPr/>
          <a:lstStyle/>
          <a:p>
            <a:pPr eaLnBrk="1" hangingPunct="1"/>
            <a:r>
              <a:rPr lang="ru-RU" sz="1800" dirty="0" smtClean="0">
                <a:solidFill>
                  <a:srgbClr val="009900"/>
                </a:solidFill>
              </a:rPr>
              <a:t>Своевременное овладение правильной чистой речью имеет огромное значение для общего развития ребёнка. Сформированная речь - один из показателей готовности ребёнка к успешному обучению в школе. Недостатки речи могут привести к неуспеваемости, породить неуверенность в своих силах, что будет иметь неблагоприятные последствия.</a:t>
            </a:r>
            <a:br>
              <a:rPr lang="ru-RU" sz="1800" dirty="0" smtClean="0">
                <a:solidFill>
                  <a:srgbClr val="009900"/>
                </a:solidFill>
              </a:rPr>
            </a:br>
            <a:r>
              <a:rPr lang="ru-RU" sz="1800" dirty="0" smtClean="0">
                <a:solidFill>
                  <a:srgbClr val="009900"/>
                </a:solidFill>
              </a:rPr>
              <a:t>В последние годы, к сожалению, отмечается увеличение количества детей, имеющих нарушение речи. </a:t>
            </a:r>
            <a:br>
              <a:rPr lang="ru-RU" sz="1800" dirty="0" smtClean="0">
                <a:solidFill>
                  <a:srgbClr val="009900"/>
                </a:solidFill>
              </a:rPr>
            </a:br>
            <a:endParaRPr lang="ru-RU" sz="1800" dirty="0" smtClean="0">
              <a:solidFill>
                <a:srgbClr val="009900"/>
              </a:solidFill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1071538" y="3929066"/>
            <a:ext cx="7464448" cy="1628773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3399FF"/>
                </a:solidFill>
              </a:rPr>
              <a:t>Целью нашей работы является помощь детям с незначительными нарушениями речи. Для профилактики в раннем возрасте мы проводим групповые логопедические занятия.</a:t>
            </a:r>
          </a:p>
        </p:txBody>
      </p:sp>
      <p:pic>
        <p:nvPicPr>
          <p:cNvPr id="7173" name="Picture 3" descr="logoped"/>
          <p:cNvPicPr>
            <a:picLocks noChangeAspect="1" noChangeArrowheads="1"/>
          </p:cNvPicPr>
          <p:nvPr>
            <p:ph idx="4294967295"/>
          </p:nvPr>
        </p:nvPicPr>
        <p:blipFill>
          <a:blip r:embed="rId4">
            <a:lum bright="-12000" contrast="6000"/>
          </a:blip>
          <a:srcRect/>
          <a:stretch>
            <a:fillRect/>
          </a:stretch>
        </p:blipFill>
        <p:spPr>
          <a:xfrm>
            <a:off x="0" y="0"/>
            <a:ext cx="1871663" cy="1628775"/>
          </a:xfrm>
          <a:noFill/>
        </p:spPr>
      </p:pic>
      <p:pic>
        <p:nvPicPr>
          <p:cNvPr id="7174" name="Picture 5" descr="bea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2" descr="1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1638" y="5445125"/>
            <a:ext cx="20891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05" grpId="0" build="p"/>
      <p:bldP spid="4105" grpId="1" build="p"/>
      <p:bldP spid="410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8"/>
          <p:cNvSpPr>
            <a:spLocks noGrp="1" noChangeArrowheads="1"/>
          </p:cNvSpPr>
          <p:nvPr>
            <p:ph type="title"/>
          </p:nvPr>
        </p:nvSpPr>
        <p:spPr>
          <a:xfrm>
            <a:off x="3348038" y="1125538"/>
            <a:ext cx="4208462" cy="6270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2"/>
                </a:solidFill>
              </a:rPr>
              <a:t>«Почему?»</a:t>
            </a:r>
          </a:p>
        </p:txBody>
      </p:sp>
      <p:sp>
        <p:nvSpPr>
          <p:cNvPr id="8196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2349500"/>
            <a:ext cx="76962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CC3399"/>
                </a:solidFill>
              </a:rPr>
              <a:t>На 4-5 году жизни речевая активность ребенка усиливается, так как наступил возраст "почемучек". Запас слов быстро нарастает, дети употребляют слова в самых разнообразных грамматических формах и сочетаниях.</a:t>
            </a:r>
            <a:br>
              <a:rPr lang="ru-RU" sz="2400" smtClean="0">
                <a:solidFill>
                  <a:srgbClr val="CC3399"/>
                </a:solidFill>
              </a:rPr>
            </a:br>
            <a:r>
              <a:rPr lang="ru-RU" sz="2400" smtClean="0">
                <a:solidFill>
                  <a:srgbClr val="CC3399"/>
                </a:solidFill>
              </a:rPr>
              <a:t/>
            </a:r>
            <a:br>
              <a:rPr lang="ru-RU" sz="2400" smtClean="0">
                <a:solidFill>
                  <a:srgbClr val="CC3399"/>
                </a:solidFill>
              </a:rPr>
            </a:br>
            <a:r>
              <a:rPr lang="ru-RU" sz="2400" smtClean="0">
                <a:solidFill>
                  <a:srgbClr val="CC3399"/>
                </a:solidFill>
              </a:rPr>
              <a:t>Для обогащения, уточнения и расширения словаря детей используйте самое ближайшее окружение ребенка: то, с чем он сталкивается дома, в детском саду, на улице.</a:t>
            </a:r>
            <a:br>
              <a:rPr lang="ru-RU" sz="2400" smtClean="0">
                <a:solidFill>
                  <a:srgbClr val="CC3399"/>
                </a:solidFill>
              </a:rPr>
            </a:br>
            <a:r>
              <a:rPr lang="ru-RU" sz="2400" smtClean="0">
                <a:solidFill>
                  <a:srgbClr val="CC3399"/>
                </a:solidFill>
              </a:rPr>
              <a:t/>
            </a:r>
            <a:br>
              <a:rPr lang="ru-RU" sz="2400" smtClean="0">
                <a:solidFill>
                  <a:srgbClr val="CC3399"/>
                </a:solidFill>
              </a:rPr>
            </a:br>
            <a:endParaRPr lang="ru-RU" sz="2400" smtClean="0">
              <a:solidFill>
                <a:srgbClr val="CC3399"/>
              </a:solidFill>
            </a:endParaRPr>
          </a:p>
        </p:txBody>
      </p:sp>
      <p:pic>
        <p:nvPicPr>
          <p:cNvPr id="8197" name="Picture 10" descr="1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0350"/>
            <a:ext cx="39243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1" descr="bebe0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5445125"/>
            <a:ext cx="16573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44577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0099CC"/>
                </a:solidFill>
              </a:rPr>
              <a:t>Очень важно для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99CC"/>
                </a:solidFill>
              </a:rPr>
              <a:t>     воспитания у ребенка звуковой культуры речи важно проводить упражнения, особое внимание, уделяя, естественно, произношению звуков, которые ребенок не выговаривает. К пяти годам ребенок должен произносить все звуки. В связи с этим надо проводить упражнения по звуковому анализу слова, что необходимо для последующего усвоения грамоты. 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10100" y="1989138"/>
            <a:ext cx="37719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3399FF"/>
                </a:solidFill>
              </a:rPr>
              <a:t>На занятиях  дети читают потешку, стихотворение, где несколько раз повторяется звук, вызывающий трудности в произношении. Сначала ребенок повторяет текст за взрослым, а затем называет звук, который чаще всего повторяется. </a:t>
            </a:r>
          </a:p>
          <a:p>
            <a:pPr eaLnBrk="1" hangingPunct="1">
              <a:lnSpc>
                <a:spcPct val="90000"/>
              </a:lnSpc>
            </a:pPr>
            <a:endParaRPr lang="ru-RU" sz="2000" smtClean="0">
              <a:solidFill>
                <a:srgbClr val="3399FF"/>
              </a:solidFill>
            </a:endParaRPr>
          </a:p>
        </p:txBody>
      </p:sp>
      <p:pic>
        <p:nvPicPr>
          <p:cNvPr id="9221" name="Picture 3" descr="j021672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3348038" y="0"/>
            <a:ext cx="2952750" cy="1916113"/>
          </a:xfrm>
        </p:spPr>
      </p:pic>
      <p:pic>
        <p:nvPicPr>
          <p:cNvPr id="9222" name="Picture 5" descr="b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0" descr="AN08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5300663"/>
            <a:ext cx="1584325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1000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build="p"/>
      <p:bldP spid="7177" grpId="0" build="p"/>
      <p:bldP spid="7177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>
          <a:xfrm>
            <a:off x="900113" y="152400"/>
            <a:ext cx="503237" cy="160020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685800" y="2636838"/>
            <a:ext cx="7696200" cy="388778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bg2"/>
                </a:solidFill>
              </a:rPr>
              <a:t>Структура занятия предусматривает моменты развития мелкой моторики, артикуляции, дыхательной гимнастики. На занятиях дети очень любят составлять каламбур -интересное явление языка (языковое недоумение, словесная обмолвка, шутка). Весело работают с пальчиками превращая их в ласковую кошечку, юркую мышку, зубастого крокодила, бойкого петушка, заботливую курочку. А язычок шалунишка, что вытворяет…</a:t>
            </a:r>
            <a:br>
              <a:rPr lang="ru-RU" sz="2400" smtClean="0">
                <a:solidFill>
                  <a:schemeClr val="bg2"/>
                </a:solidFill>
              </a:rPr>
            </a:br>
            <a:r>
              <a:rPr lang="ru-RU" sz="2400" smtClean="0">
                <a:solidFill>
                  <a:schemeClr val="bg2"/>
                </a:solidFill>
              </a:rPr>
              <a:t/>
            </a:r>
            <a:br>
              <a:rPr lang="ru-RU" sz="2400" smtClean="0">
                <a:solidFill>
                  <a:schemeClr val="bg2"/>
                </a:solidFill>
              </a:rPr>
            </a:br>
            <a:endParaRPr lang="ru-RU" sz="240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  <p:pic>
        <p:nvPicPr>
          <p:cNvPr id="10244" name="Picture 3" descr="logoped_02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555875" y="188913"/>
            <a:ext cx="2808288" cy="2447925"/>
          </a:xfrm>
          <a:noFill/>
        </p:spPr>
      </p:pic>
      <p:pic>
        <p:nvPicPr>
          <p:cNvPr id="10245" name="Picture 5" descr="b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962525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1" descr="AN37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549275"/>
            <a:ext cx="12795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2" descr="AN06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620713"/>
            <a:ext cx="14398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3" descr="HH00669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4300" y="5589588"/>
            <a:ext cx="1584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>
          <a:xfrm>
            <a:off x="1857356" y="152401"/>
            <a:ext cx="5699144" cy="14906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hlink"/>
                </a:solidFill>
              </a:rPr>
              <a:t>Чем мы занимаемся?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2976" y="2071678"/>
            <a:ext cx="6762750" cy="3382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FF99FF"/>
                </a:solidFill>
              </a:rPr>
              <a:t>Занятия включают в себя </a:t>
            </a:r>
            <a:r>
              <a:rPr lang="ru-RU" sz="2000" dirty="0" smtClean="0">
                <a:solidFill>
                  <a:schemeClr val="accent1"/>
                </a:solidFill>
              </a:rPr>
              <a:t>логопедическую и дыхательную гимнастику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009900"/>
                </a:solidFill>
              </a:rPr>
              <a:t>мимические упражнения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CC3399"/>
                </a:solidFill>
              </a:rPr>
              <a:t>пальчиковые игры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err="1" smtClean="0"/>
              <a:t>самомассаж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3399FF"/>
                </a:solidFill>
              </a:rPr>
              <a:t>разучивание стихотворений, сопровождаемых движениями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00CC99"/>
                </a:solidFill>
              </a:rPr>
              <a:t>подвижные или коммуникативные игры</a:t>
            </a:r>
            <a:r>
              <a:rPr lang="ru-RU" sz="2000" dirty="0" smtClean="0">
                <a:solidFill>
                  <a:srgbClr val="FF99FF"/>
                </a:solidFill>
              </a:rPr>
              <a:t>, упражнения на релаксацию, </a:t>
            </a:r>
            <a:r>
              <a:rPr lang="ru-RU" sz="2000" dirty="0" err="1" smtClean="0">
                <a:solidFill>
                  <a:srgbClr val="990099"/>
                </a:solidFill>
              </a:rPr>
              <a:t>чистоговорки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FF9900"/>
                </a:solidFill>
              </a:rPr>
              <a:t>игры на развитие чувства ритма</a:t>
            </a:r>
            <a:r>
              <a:rPr lang="ru-RU" sz="2000" dirty="0" smtClean="0">
                <a:solidFill>
                  <a:srgbClr val="FF99FF"/>
                </a:solidFill>
              </a:rPr>
              <a:t>, </a:t>
            </a:r>
            <a:r>
              <a:rPr lang="ru-RU" sz="2000" dirty="0" smtClean="0">
                <a:solidFill>
                  <a:srgbClr val="996633"/>
                </a:solidFill>
              </a:rPr>
              <a:t>внимания </a:t>
            </a:r>
            <a:r>
              <a:rPr lang="ru-RU" sz="2000" dirty="0" smtClean="0">
                <a:solidFill>
                  <a:srgbClr val="FF99FF"/>
                </a:solidFill>
              </a:rPr>
              <a:t>и др.</a:t>
            </a:r>
            <a:br>
              <a:rPr lang="ru-RU" sz="2000" dirty="0" smtClean="0">
                <a:solidFill>
                  <a:srgbClr val="FF99FF"/>
                </a:solidFill>
              </a:rPr>
            </a:br>
            <a:r>
              <a:rPr lang="ru-RU" sz="2000" dirty="0" smtClean="0">
                <a:solidFill>
                  <a:srgbClr val="FF99FF"/>
                </a:solidFill>
              </a:rPr>
              <a:t/>
            </a:r>
            <a:br>
              <a:rPr lang="ru-RU" sz="2000" dirty="0" smtClean="0">
                <a:solidFill>
                  <a:srgbClr val="FF99FF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Но только лишь занятий с логопедом недостаточно - для полноценной коррекции нарушений, необходима совместная работа с родителями.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rgbClr val="FF99FF"/>
                </a:solidFill>
              </a:rPr>
              <a:t/>
            </a:r>
            <a:br>
              <a:rPr lang="ru-RU" sz="2000" dirty="0" smtClean="0">
                <a:solidFill>
                  <a:srgbClr val="FF99FF"/>
                </a:solidFill>
              </a:rPr>
            </a:br>
            <a:endParaRPr lang="ru-RU" sz="2000" dirty="0" smtClean="0">
              <a:solidFill>
                <a:srgbClr val="FF99FF"/>
              </a:solidFill>
            </a:endParaRPr>
          </a:p>
        </p:txBody>
      </p:sp>
      <p:pic>
        <p:nvPicPr>
          <p:cNvPr id="11269" name="Picture 8" descr="AN53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5516563"/>
            <a:ext cx="91122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5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506</Words>
  <Application>Microsoft Office PowerPoint</Application>
  <PresentationFormat>Экран (4:3)</PresentationFormat>
  <Paragraphs>30</Paragraphs>
  <Slides>11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Пастель</vt:lpstr>
      <vt:lpstr>Кто такой логопед?</vt:lpstr>
      <vt:lpstr>  Кроха сын к отцу пришел и спросила кроха…</vt:lpstr>
      <vt:lpstr>Логопед-это…</vt:lpstr>
      <vt:lpstr>Что надо знать родителям:</vt:lpstr>
      <vt:lpstr>Что нужно знать</vt:lpstr>
      <vt:lpstr>«Почему?»</vt:lpstr>
      <vt:lpstr> </vt:lpstr>
      <vt:lpstr>Слайд 8</vt:lpstr>
      <vt:lpstr>Чем мы занимаемся?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такой логопед</dc:title>
  <dc:creator>kiv</dc:creator>
  <cp:lastModifiedBy>USER</cp:lastModifiedBy>
  <cp:revision>10</cp:revision>
  <dcterms:created xsi:type="dcterms:W3CDTF">2007-01-27T08:09:10Z</dcterms:created>
  <dcterms:modified xsi:type="dcterms:W3CDTF">2020-01-09T08:28:17Z</dcterms:modified>
</cp:coreProperties>
</file>