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80" r:id="rId4"/>
    <p:sldId id="274" r:id="rId5"/>
    <p:sldId id="275" r:id="rId6"/>
    <p:sldId id="277" r:id="rId7"/>
    <p:sldId id="276" r:id="rId8"/>
    <p:sldId id="259" r:id="rId9"/>
    <p:sldId id="265" r:id="rId10"/>
    <p:sldId id="264" r:id="rId11"/>
    <p:sldId id="266" r:id="rId12"/>
    <p:sldId id="272" r:id="rId13"/>
    <p:sldId id="261" r:id="rId14"/>
    <p:sldId id="262" r:id="rId15"/>
    <p:sldId id="273" r:id="rId16"/>
    <p:sldId id="279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42" d="100"/>
          <a:sy n="42" d="100"/>
        </p:scale>
        <p:origin x="133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73B8-426C-4C4F-B4BA-AB45E0DD36A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5F78-4900-42D3-B007-AACA594E6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44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73B8-426C-4C4F-B4BA-AB45E0DD36A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5F78-4900-42D3-B007-AACA594E6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23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73B8-426C-4C4F-B4BA-AB45E0DD36A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5F78-4900-42D3-B007-AACA594E6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70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73B8-426C-4C4F-B4BA-AB45E0DD36A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5F78-4900-42D3-B007-AACA594E6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2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73B8-426C-4C4F-B4BA-AB45E0DD36A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5F78-4900-42D3-B007-AACA594E6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2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73B8-426C-4C4F-B4BA-AB45E0DD36A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5F78-4900-42D3-B007-AACA594E6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84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73B8-426C-4C4F-B4BA-AB45E0DD36A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5F78-4900-42D3-B007-AACA594E6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8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73B8-426C-4C4F-B4BA-AB45E0DD36A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5F78-4900-42D3-B007-AACA594E6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2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73B8-426C-4C4F-B4BA-AB45E0DD36A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5F78-4900-42D3-B007-AACA594E6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3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73B8-426C-4C4F-B4BA-AB45E0DD36A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5F78-4900-42D3-B007-AACA594E6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06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73B8-426C-4C4F-B4BA-AB45E0DD36A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5F78-4900-42D3-B007-AACA594E6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25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E73B8-426C-4C4F-B4BA-AB45E0DD36A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95F78-4900-42D3-B007-AACA594E6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20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887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АКВА и Криотерапия- </a:t>
            </a:r>
            <a:endParaRPr lang="ru-RU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424936" cy="2088232"/>
          </a:xfrm>
          <a:effectLst>
            <a:outerShdw blurRad="50800" dist="50800" dir="5400000" sx="1000" sy="1000" algn="ctr" rotWithShape="0">
              <a:srgbClr val="000000">
                <a:alpha val="30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овременная здоровьесберегающая методика в работе с детьми с ограниченными возможностями здоровья.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Картинки по запросу кубики цветного льда фото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2519952" cy="23179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81583" y="404664"/>
            <a:ext cx="8424936" cy="115212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30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 «Детский сад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Лучики»ГБОУ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№7 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г.Похвистнево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004048" y="4624003"/>
            <a:ext cx="3702470" cy="208823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30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Осоргина Е. В..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333811" y="5999026"/>
            <a:ext cx="4320480" cy="50405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30000"/>
              </a:srgb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67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424936" cy="6048672"/>
          </a:xfrm>
          <a:effectLst>
            <a:outerShdw blurRad="50800" dist="50800" dir="5400000" sx="1000" sy="1000" algn="ctr" rotWithShape="0">
              <a:srgbClr val="000000">
                <a:alpha val="30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sz="4300" b="1" dirty="0" smtClean="0">
                <a:solidFill>
                  <a:schemeClr val="tx1"/>
                </a:solidFill>
              </a:rPr>
              <a:t>«Игры со льдом»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Погружение пальцев в бассейн с ледяными шариками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«Достань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игрушку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фрукты», «Запусти кораблик»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«Рисуем льдом». Время взаимодействия со льдом</a:t>
            </a: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028" name="Picture 4" descr="L:\лед\_отобранные\IMG_15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2" y="3026230"/>
            <a:ext cx="4098340" cy="3073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6588224" y="2306150"/>
            <a:ext cx="2284623" cy="54678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30000"/>
              </a:srgbClr>
            </a:outerShdw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5-8 секунд</a:t>
            </a:r>
            <a:r>
              <a:rPr lang="ru-RU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231" y="3068960"/>
            <a:ext cx="3660209" cy="3186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9134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24936" cy="6048672"/>
          </a:xfrm>
          <a:effectLst>
            <a:outerShdw blurRad="50800" dist="50800" dir="5400000" sx="1000" sy="1000" algn="ctr" rotWithShape="0">
              <a:srgbClr val="000000">
                <a:alpha val="30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sz="4300" b="1" dirty="0" smtClean="0">
                <a:solidFill>
                  <a:schemeClr val="tx1"/>
                </a:solidFill>
              </a:rPr>
              <a:t>«Игры со льдом»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 мозаичного рисунка из ледяных кубиков. Время взаимодействия со льдом и холодом до 25-30 секунд.</a:t>
            </a: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 flipV="1">
            <a:off x="4872231" y="2852935"/>
            <a:ext cx="3808040" cy="4571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30000"/>
              </a:srgbClr>
            </a:outerShdw>
          </a:effectLst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852935"/>
            <a:ext cx="5760640" cy="2847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87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24936" cy="6048672"/>
          </a:xfrm>
          <a:effectLst>
            <a:outerShdw blurRad="50800" dist="50800" dir="5400000" sx="1000" sy="1000" algn="ctr" rotWithShape="0">
              <a:srgbClr val="000000">
                <a:alpha val="30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sz="4300" b="1" dirty="0" smtClean="0">
                <a:solidFill>
                  <a:schemeClr val="tx1"/>
                </a:solidFill>
              </a:rPr>
              <a:t>«Игры со льдом»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 замков из ледяных кубиков. Наиболее продолжительное взаимодействие и манипуляции со льдом от 30 до 60 секунд.</a:t>
            </a: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 flipV="1">
            <a:off x="4872231" y="2852935"/>
            <a:ext cx="3808040" cy="4571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30000"/>
              </a:srgbClr>
            </a:outerShdw>
          </a:effectLst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08920"/>
            <a:ext cx="7272808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20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2160240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«</a:t>
            </a:r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астяжка </a:t>
            </a:r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пальцев рук с последующей пальчиковой 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гимнастикой».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:\Выступление 3 марта\фото\IMG_1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33" y="2204864"/>
            <a:ext cx="3861254" cy="2896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27" name="Picture 3" descr="L:\Выступление 3 марта\фото\IMG_17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77405"/>
            <a:ext cx="3938095" cy="2953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7809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 – «Развитие тактильной     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чувствительности».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960" y="1700808"/>
            <a:ext cx="2852192" cy="2139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3" y="1817880"/>
            <a:ext cx="28575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5104"/>
            <a:ext cx="3048000" cy="2027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4" y="4051311"/>
            <a:ext cx="2620963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55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944216"/>
          </a:xfrm>
        </p:spPr>
        <p:txBody>
          <a:bodyPr>
            <a:noAutofit/>
          </a:bodyPr>
          <a:lstStyle/>
          <a:p>
            <a:r>
              <a:rPr lang="ru-RU" alt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приемов </a:t>
            </a:r>
            <a:r>
              <a:rPr lang="ru-RU" altLang="ru-RU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</a:t>
            </a:r>
            <a:r>
              <a:rPr lang="ru-RU" alt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криотерапии </a:t>
            </a:r>
            <a:r>
              <a:rPr lang="ru-RU" alt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помнить  о противопоказаниях.</a:t>
            </a:r>
            <a:br>
              <a:rPr lang="ru-RU" alt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5658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проводить </a:t>
            </a:r>
            <a:r>
              <a:rPr lang="ru-RU" alt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тарапию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детьми, имеющими </a:t>
            </a:r>
            <a:r>
              <a:rPr lang="ru-RU" alt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эписиндром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миопатией; с осторожностью применять криотерапию с длительно и часто болеющими детьми; </a:t>
            </a:r>
            <a:r>
              <a:rPr lang="ru-RU" alt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гипервозбудимыми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детьми. Криотерапия противопоказана при повышенной индивидуальной чувствительности к процедуре (непереносимость холода), если присутствует лихорадочное состояние (жар, повышенная температура тела), при обострении респираторных заболеваний, в том числе вирусных (ОРВИ, ОРЗ и </a:t>
            </a:r>
            <a:r>
              <a:rPr lang="ru-RU" alt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86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эффективности </a:t>
            </a:r>
            <a:r>
              <a:rPr lang="ru-RU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криотерапии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532" y="1844824"/>
            <a:ext cx="8424936" cy="4608512"/>
          </a:xfrm>
          <a:effectLst>
            <a:outerShdw blurRad="50800" dist="50800" dir="5400000" sx="1000" sy="1000" algn="ctr" rotWithShape="0">
              <a:srgbClr val="000000">
                <a:alpha val="30000"/>
              </a:srgb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данного инновационного и нетрадиционного метода в коррекционно-логопедических мероприятиях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способствует: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азвитию мелкой моторики;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успешному  овладению навыков письма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заболеваемости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872" y="-1755576"/>
            <a:ext cx="7772400" cy="5832648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59532" y="4077072"/>
            <a:ext cx="8424936" cy="72008"/>
          </a:xfrm>
          <a:effectLst>
            <a:outerShdw blurRad="50800" dist="50800" dir="5400000" sx="1000" sy="1000" algn="ctr" rotWithShape="0">
              <a:srgbClr val="000000">
                <a:alpha val="30000"/>
              </a:srgbClr>
            </a:outerShdw>
          </a:effectLst>
        </p:spPr>
        <p:txBody>
          <a:bodyPr>
            <a:normAutofit fontScale="25000" lnSpcReduction="20000"/>
          </a:bodyPr>
          <a:lstStyle/>
          <a:p>
            <a:endParaRPr lang="ru-RU" altLang="ru-RU" dirty="0" smtClean="0"/>
          </a:p>
          <a:p>
            <a:endParaRPr lang="ru-RU" altLang="ru-RU" dirty="0"/>
          </a:p>
          <a:p>
            <a:endParaRPr lang="ru-RU" altLang="ru-RU" dirty="0"/>
          </a:p>
        </p:txBody>
      </p:sp>
      <p:pic>
        <p:nvPicPr>
          <p:cNvPr id="5" name="Picture 2" descr="ÐÐ°ÑÑÐ¸Ð½ÐºÐ¸ Ð¿Ð¾ Ð·Ð°Ð¿ÑÐ¾ÑÑ ÑÐ¿Ð°ÑÐ¸Ð±Ð¾ Ð·Ð° Ð²Ð½Ð¸Ð¼Ð°Ð½Ð¸Ðµ ÐºÐ°ÑÑÐ¸Ð½ÐºÐ° Ð´Ð»Ñ Ð¿ÑÐµÐ·ÐµÐ½ÑÐ°ÑÐ¸Ð¸"/>
          <p:cNvPicPr>
            <a:picLocks noChangeAspect="1" noChangeArrowheads="1"/>
          </p:cNvPicPr>
          <p:nvPr/>
        </p:nvPicPr>
        <p:blipFill>
          <a:blip r:embed="rId3"/>
          <a:srcRect l="5952" t="19849" r="3769" b="4723"/>
          <a:stretch>
            <a:fillRect/>
          </a:stretch>
        </p:blipFill>
        <p:spPr bwMode="auto">
          <a:xfrm>
            <a:off x="642910" y="1628800"/>
            <a:ext cx="7858180" cy="4800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42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Стабилизация эмоционального фона.</a:t>
            </a:r>
          </a:p>
          <a:p>
            <a:pPr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Снятие психоэмоционального и физического напряжения.</a:t>
            </a:r>
          </a:p>
          <a:p>
            <a:pPr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и усовершенствование навыков позитивной коммуникации.</a:t>
            </a:r>
          </a:p>
          <a:p>
            <a:pPr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Пополнение и обогащение активного и пассивного словаря.</a:t>
            </a:r>
          </a:p>
          <a:p>
            <a:pPr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Стимулирование сенсорно – перцептивной сферы.</a:t>
            </a:r>
          </a:p>
          <a:p>
            <a:pPr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Развитие навыков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импрессивной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экспрессивной речи.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3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тактильную чувствительность и возбуждение иннервации мышц тонкой моторики.</a:t>
            </a:r>
          </a:p>
          <a:p>
            <a:pPr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стимулировать речевые зоны коры головного мозга;</a:t>
            </a:r>
          </a:p>
          <a:p>
            <a:pPr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способствовать развитию психических процессов:    внимания, памяти.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ЭТО ТАКОЕ?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3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 и Криотерапия</a:t>
            </a:r>
            <a:r>
              <a:rPr 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одна из современных нетрадиционных методик коррекционной педагогики, заключающаяся в использовании игр </a:t>
            </a:r>
            <a:r>
              <a:rPr 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водой и со </a:t>
            </a: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льдом. Дозированное воздействие холода на нервные окончания пальцев рук обладает благотворными свойствами. Эффект основан на изменении деятельности сосудов. Первоначальный спазм мелких артерий сменяется выраженным их расширением, что значительно усиливает ток крови к месту воздействия, в результате чего, улучшается питание тканей. От холода происходит сокращение мышц, а от тепла — расслабление. В следствие этого возрастает сократительная способность мелких мышц кисти. В кору головного мозга подаются направленные сигнала, способствующие развитию двигательной зоны. Это оказывает влияние, как на общее оздоровление организма, так и на развитие мелкой моторики, и, как следствие, улучшает процесс овладения графикой письма, а параллельно и артикуляционной моторики, что в свою очередь влияет на развитие речи ребенка. Также улучшается процесс развития высших психических функций.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424936" cy="6048672"/>
          </a:xfrm>
          <a:effectLst>
            <a:outerShdw blurRad="50800" dist="50800" dir="5400000" sx="1000" sy="1000" algn="ctr" rotWithShape="0">
              <a:srgbClr val="000000">
                <a:alpha val="30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sz="4300" b="1" dirty="0" smtClean="0">
                <a:solidFill>
                  <a:schemeClr val="tx1"/>
                </a:solidFill>
              </a:rPr>
              <a:t>«Игры с водой»</a:t>
            </a: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«Цветные жемчужины»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Цель: Закрепить понятия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гласный - согласный»,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твердый- мягкий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 цветовые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обозначения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837522" y="1268760"/>
            <a:ext cx="3334878" cy="158417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30000"/>
              </a:srgb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0" indent="-274320" algn="l">
              <a:buClr>
                <a:srgbClr val="0BD0D9"/>
              </a:buClr>
              <a:buSzPct val="95000"/>
            </a:pPr>
            <a:r>
              <a:rPr lang="ru-RU" sz="2600" b="1" dirty="0">
                <a:solidFill>
                  <a:prstClr val="black"/>
                </a:solidFill>
                <a:latin typeface="Constantia"/>
              </a:rPr>
              <a:t>«Собери жемчуг»</a:t>
            </a:r>
            <a:endParaRPr lang="ru-RU" sz="2600" dirty="0">
              <a:solidFill>
                <a:prstClr val="black"/>
              </a:solidFill>
              <a:latin typeface="Constantia"/>
            </a:endParaRPr>
          </a:p>
          <a:p>
            <a:pPr marL="274320" lvl="0" indent="-274320" algn="l">
              <a:buClr>
                <a:srgbClr val="0BD0D9"/>
              </a:buClr>
              <a:buSzPct val="95000"/>
            </a:pPr>
            <a:r>
              <a:rPr lang="ru-RU" sz="2600" dirty="0">
                <a:solidFill>
                  <a:prstClr val="black"/>
                </a:solidFill>
                <a:latin typeface="Constantia"/>
              </a:rPr>
              <a:t>    </a:t>
            </a:r>
            <a:r>
              <a:rPr lang="ru-RU" sz="2400" dirty="0">
                <a:solidFill>
                  <a:prstClr val="black"/>
                </a:solidFill>
                <a:latin typeface="Constantia"/>
              </a:rPr>
              <a:t>Цель: Формирование фонематического анализа.</a:t>
            </a:r>
          </a:p>
          <a:p>
            <a:pPr marL="274320" lvl="0" indent="-274320" algn="l">
              <a:buClr>
                <a:srgbClr val="0BD0D9"/>
              </a:buClr>
              <a:buSzPct val="95000"/>
              <a:buFont typeface="Wingdings 2"/>
              <a:buChar char=""/>
            </a:pPr>
            <a:endParaRPr lang="ru-RU" sz="2600" dirty="0">
              <a:solidFill>
                <a:prstClr val="black"/>
              </a:solidFill>
              <a:latin typeface="Constantia"/>
            </a:endParaRPr>
          </a:p>
          <a:p>
            <a:endParaRPr lang="ru-RU" sz="4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7" name="Рисунок 6" descr="Â«Ð¦Ð²ÐµÑÐ½ÑÐµ Ð¶ÐµÐ¼ÑÑÐ¶Ð¸Ð½ÑÂ»"/>
          <p:cNvPicPr/>
          <p:nvPr/>
        </p:nvPicPr>
        <p:blipFill>
          <a:blip r:embed="rId3"/>
          <a:srcRect l="65259" t="22436" r="12935" b="42521"/>
          <a:stretch>
            <a:fillRect/>
          </a:stretch>
        </p:blipFill>
        <p:spPr bwMode="auto">
          <a:xfrm>
            <a:off x="1142976" y="3286124"/>
            <a:ext cx="264320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Â«Ð¦Ð²ÐµÑÐ½ÑÐµ Ð¶ÐµÐ¼ÑÑÐ¶Ð¸Ð½ÑÂ»"/>
          <p:cNvPicPr/>
          <p:nvPr/>
        </p:nvPicPr>
        <p:blipFill>
          <a:blip r:embed="rId3"/>
          <a:srcRect l="26136" t="66453" r="47087" b="4487"/>
          <a:stretch>
            <a:fillRect/>
          </a:stretch>
        </p:blipFill>
        <p:spPr bwMode="auto">
          <a:xfrm>
            <a:off x="5163404" y="3284984"/>
            <a:ext cx="24288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482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424936" cy="6048672"/>
          </a:xfrm>
          <a:effectLst>
            <a:outerShdw blurRad="50800" dist="50800" dir="5400000" sx="1000" sy="1000" algn="ctr" rotWithShape="0">
              <a:srgbClr val="000000">
                <a:alpha val="30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sz="4300" b="1" dirty="0" smtClean="0">
                <a:solidFill>
                  <a:schemeClr val="tx1"/>
                </a:solidFill>
              </a:rPr>
              <a:t>«Игры с водой»</a:t>
            </a: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««Рыбка»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умение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заданного звука в слове. 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«Сколько слогов?»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умение определять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слогов в заданном слове.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«Выложи слово».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Закрепить умение складывать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слоги в слова. Профилактика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оптической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 flipH="1">
            <a:off x="8172400" y="1916832"/>
            <a:ext cx="216024" cy="936104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30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0" indent="-274320" algn="l">
              <a:buClr>
                <a:srgbClr val="0BD0D9"/>
              </a:buClr>
              <a:buSzPct val="95000"/>
              <a:buFont typeface="Wingdings 2"/>
              <a:buChar char=""/>
            </a:pPr>
            <a:endParaRPr lang="ru-RU" sz="2600" dirty="0">
              <a:solidFill>
                <a:prstClr val="black"/>
              </a:solidFill>
              <a:latin typeface="Constantia"/>
            </a:endParaRPr>
          </a:p>
          <a:p>
            <a:endParaRPr lang="ru-RU" sz="4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0" name="Рисунок 9" descr="3.Â«Ð ÑÐ±ÐºÐ°Â» Ð¦ÐµÐ»Ñ: Ð Ð°Ð·Ð²Ð¸Ð²Ð°ÑÑ ÑÐ¼ÐµÐ½Ð¸Ðµ Ð½Ð°ÑÐ¾Ð´Ð¸ÑÑ Ð¼ÐµÑÑÐ¾ Ð·Ð°Ð´Ð°Ð½Ð½Ð¾Ð³Ð¾ Ð·Ð²ÑÐºÐ° Ð² ÑÐ»Ð¾Ð²Ðµ 4.Â«Ð¡ÐºÐ¾Ð»ÑÐºÐ¾ ÑÐ»Ð¾Ð³Ð¾Ð²?Â» Ð¦ÐµÐ»Ñ: Ð Ð°Ð·Ð²Ð¸Ð²Ð°ÑÑ ÑÐ¼ÐµÐ½Ð¸Ðµ Ð¾Ð¿ÑÐµÐ´ÐµÐ»ÑÑÑ ÐºÐ¾Ð»Ð¸ÑÐµÑÑÐ²Ð¾ ÑÐ»Ð¾Ð³Ð¾Ð² Ð² Ð·Ð°Ð´Ð°Ð½Ð½Ð¾Ð¼ ÑÐ»Ð¾Ð²Ðµ. 5.Â«ÐÑÐ»Ð¾Ð¶Ð¸ ÑÐ»Ð¾Ð²Ð¾Â». Ð¦ÐµÐ»Ñ: ÐÐ°ÐºÑÐµÐ¿Ð¸ÑÑ ÑÐ¼ÐµÐ½Ð¸Ðµ ÑÐºÐ»Ð°Ð´ÑÐ²Ð°ÑÑ  ÑÐ»Ð¾Ð³Ð¸ Ð² ÑÐ»Ð¾Ð²Ð°. ÐÑÐ¾ÑÐ¸Ð»Ð°ÐºÑÐ¸ÐºÐ°  Ð¾Ð¿ÑÐ¸ÑÐµÑÐºÐ¾Ð¹ Ð´Ð¸ÑÐ³ÑÐ°ÑÐ¸Ð¸."/>
          <p:cNvPicPr/>
          <p:nvPr/>
        </p:nvPicPr>
        <p:blipFill>
          <a:blip r:embed="rId3"/>
          <a:srcRect l="47622" t="20513" r="34580" b="58120"/>
          <a:stretch>
            <a:fillRect/>
          </a:stretch>
        </p:blipFill>
        <p:spPr bwMode="auto">
          <a:xfrm>
            <a:off x="5786446" y="1500174"/>
            <a:ext cx="235745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3.Â«Ð ÑÐ±ÐºÐ°Â» Ð¦ÐµÐ»Ñ: Ð Ð°Ð·Ð²Ð¸Ð²Ð°ÑÑ ÑÐ¼ÐµÐ½Ð¸Ðµ Ð½Ð°ÑÐ¾Ð´Ð¸ÑÑ Ð¼ÐµÑÑÐ¾ Ð·Ð°Ð´Ð°Ð½Ð½Ð¾Ð³Ð¾ Ð·Ð²ÑÐºÐ° Ð² ÑÐ»Ð¾Ð²Ðµ 4.Â«Ð¡ÐºÐ¾Ð»ÑÐºÐ¾ ÑÐ»Ð¾Ð³Ð¾Ð²?Â» Ð¦ÐµÐ»Ñ: Ð Ð°Ð·Ð²Ð¸Ð²Ð°ÑÑ ÑÐ¼ÐµÐ½Ð¸Ðµ Ð¾Ð¿ÑÐµÐ´ÐµÐ»ÑÑÑ ÐºÐ¾Ð»Ð¸ÑÐµÑÑÐ²Ð¾ ÑÐ»Ð¾Ð³Ð¾Ð² Ð² Ð·Ð°Ð´Ð°Ð½Ð½Ð¾Ð¼ ÑÐ»Ð¾Ð²Ðµ. 5.Â«ÐÑÐ»Ð¾Ð¶Ð¸ ÑÐ»Ð¾Ð²Ð¾Â». Ð¦ÐµÐ»Ñ: ÐÐ°ÐºÑÐµÐ¿Ð¸ÑÑ ÑÐ¼ÐµÐ½Ð¸Ðµ ÑÐºÐ»Ð°Ð´ÑÐ²Ð°ÑÑ  ÑÐ»Ð¾Ð³Ð¸ Ð² ÑÐ»Ð¾Ð²Ð°. ÐÑÐ¾ÑÐ¸Ð»Ð°ÐºÑÐ¸ÐºÐ°  Ð¾Ð¿ÑÐ¸ÑÐµÑÐºÐ¾Ð¹ Ð´Ð¸ÑÐ³ÑÐ°ÑÐ¸Ð¸."/>
          <p:cNvPicPr/>
          <p:nvPr/>
        </p:nvPicPr>
        <p:blipFill>
          <a:blip r:embed="rId3"/>
          <a:srcRect l="68466" t="54915" r="4115" b="13461"/>
          <a:stretch>
            <a:fillRect/>
          </a:stretch>
        </p:blipFill>
        <p:spPr bwMode="auto">
          <a:xfrm>
            <a:off x="4857752" y="4143380"/>
            <a:ext cx="31432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98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60094" y="245732"/>
            <a:ext cx="8640960" cy="6408712"/>
          </a:xfrm>
          <a:prstGeom prst="roundRect">
            <a:avLst/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424936" cy="6048672"/>
          </a:xfrm>
          <a:effectLst>
            <a:outerShdw blurRad="50800" dist="50800" dir="5400000" sx="1000" sy="1000" algn="ctr" rotWithShape="0">
              <a:srgbClr val="000000">
                <a:alpha val="30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sz="4300" b="1" dirty="0" smtClean="0">
                <a:solidFill>
                  <a:schemeClr val="tx1"/>
                </a:solidFill>
              </a:rPr>
              <a:t>«Игры с водой»</a:t>
            </a: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в объемном 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 (ванночка,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таз, игрушечный бассейн);</a:t>
            </a:r>
          </a:p>
          <a:p>
            <a:pPr algn="l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837522" y="1268760"/>
            <a:ext cx="3334878" cy="158417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30000"/>
              </a:srgb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0" indent="-274320" algn="l">
              <a:buClr>
                <a:srgbClr val="0BD0D9"/>
              </a:buClr>
              <a:buSzPct val="95000"/>
            </a:pPr>
            <a:r>
              <a:rPr lang="ru-RU" sz="2600" b="1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900" b="1" dirty="0">
                <a:solidFill>
                  <a:prstClr val="black"/>
                </a:solidFill>
                <a:latin typeface="Constantia"/>
              </a:rPr>
              <a:t>- игры в двух емкостях               </a:t>
            </a:r>
            <a:r>
              <a:rPr lang="ru-RU" sz="2900" b="1" dirty="0" smtClean="0">
                <a:solidFill>
                  <a:prstClr val="black"/>
                </a:solidFill>
                <a:latin typeface="Constantia"/>
              </a:rPr>
              <a:t>одинакового </a:t>
            </a:r>
            <a:r>
              <a:rPr lang="ru-RU" sz="2900" b="1" dirty="0">
                <a:solidFill>
                  <a:prstClr val="black"/>
                </a:solidFill>
                <a:latin typeface="Constantia"/>
              </a:rPr>
              <a:t>или разного 	</a:t>
            </a:r>
            <a:r>
              <a:rPr lang="ru-RU" sz="2900" b="1" dirty="0" smtClean="0">
                <a:solidFill>
                  <a:prstClr val="black"/>
                </a:solidFill>
                <a:latin typeface="Constantia"/>
              </a:rPr>
              <a:t>размера </a:t>
            </a:r>
            <a:r>
              <a:rPr lang="ru-RU" sz="2900" b="1" dirty="0">
                <a:solidFill>
                  <a:prstClr val="black"/>
                </a:solidFill>
                <a:latin typeface="Constantia"/>
              </a:rPr>
              <a:t>(большой </a:t>
            </a:r>
            <a:r>
              <a:rPr lang="ru-RU" sz="2900" b="1" dirty="0" smtClean="0">
                <a:solidFill>
                  <a:prstClr val="black"/>
                </a:solidFill>
                <a:latin typeface="Constantia"/>
              </a:rPr>
              <a:t>маленький</a:t>
            </a:r>
            <a:r>
              <a:rPr lang="ru-RU" sz="2900" b="1" dirty="0">
                <a:solidFill>
                  <a:prstClr val="black"/>
                </a:solidFill>
                <a:latin typeface="Constantia"/>
              </a:rPr>
              <a:t>, глубокий и мелкий тазы и др.);</a:t>
            </a:r>
            <a:endParaRPr lang="ru-RU" sz="2900" dirty="0" smtClean="0">
              <a:solidFill>
                <a:prstClr val="black"/>
              </a:solidFill>
              <a:latin typeface="Constantia"/>
            </a:endParaRPr>
          </a:p>
          <a:p>
            <a:endParaRPr lang="ru-RU" sz="4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0" name="Рисунок 9" descr="ÐÐ¾ÑÐ¾Ð¶ÐµÐµ Ð¸Ð·Ð¾Ð±ÑÐ°Ð¶ÐµÐ½Ð¸Ð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99" y="2786058"/>
            <a:ext cx="37862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ÐÐ¾ÑÐ¾Ð¶ÐµÐµ Ð¸Ð·Ð¾Ð±ÑÐ°Ð¶ÐµÐ½Ð¸Ðµ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4786314" y="3328971"/>
            <a:ext cx="3380134" cy="247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92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3"/>
            <a:ext cx="8136904" cy="864097"/>
          </a:xfrm>
        </p:spPr>
        <p:txBody>
          <a:bodyPr>
            <a:normAutofit fontScale="90000"/>
          </a:bodyPr>
          <a:lstStyle/>
          <a:p>
            <a:r>
              <a:rPr lang="ru-RU" altLang="ru-RU" sz="4000" b="1" i="1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проведения криотерапии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424936" cy="4824536"/>
          </a:xfrm>
          <a:effectLst>
            <a:outerShdw blurRad="50800" dist="50800" dir="5400000" sx="1000" sy="1000" algn="ctr" rotWithShape="0">
              <a:srgbClr val="000000">
                <a:alpha val="30000"/>
              </a:srgbClr>
            </a:outerShdw>
          </a:effectLst>
        </p:spPr>
        <p:txBody>
          <a:bodyPr>
            <a:normAutofit fontScale="85000" lnSpcReduction="10000"/>
          </a:bodyPr>
          <a:lstStyle/>
          <a:p>
            <a:pPr indent="450850" algn="just">
              <a:spcBef>
                <a:spcPct val="0"/>
              </a:spcBef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чередование теплых и холодных процедур.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>
              <a:spcBef>
                <a:spcPct val="0"/>
              </a:spcBef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этап включает в себя игры, которые можно разделить по степени продолжительности на 4 категории:</a:t>
            </a:r>
          </a:p>
          <a:p>
            <a:pPr indent="450850" algn="just">
              <a:spcBef>
                <a:spcPct val="0"/>
              </a:spcBef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категория игр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>
              <a:spcBef>
                <a:spcPct val="0"/>
              </a:spcBef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Погружение пальцев в бассейн с ледяными шариками (игра «Достань игрушку») на 5-8 секунд; «Тает льдинка»; «Пересчитай камешки»</a:t>
            </a:r>
          </a:p>
          <a:p>
            <a:pPr indent="450850" algn="just">
              <a:spcBef>
                <a:spcPct val="0"/>
              </a:spcBef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категория игр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>
              <a:spcBef>
                <a:spcPct val="0"/>
              </a:spcBef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 по цвету разноцветных кубиков изо льда «Выложи узор». Время взаимодействия со льдом увеличивается до 10-15 секунд.</a:t>
            </a:r>
          </a:p>
          <a:p>
            <a:pPr indent="450850" algn="just">
              <a:spcBef>
                <a:spcPct val="0"/>
              </a:spcBef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категория игр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>
              <a:spcBef>
                <a:spcPct val="0"/>
              </a:spcBef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 мозаичного рисунка из ледяных кубиков. Время взаимодействия со льдом и холодом до 25-30 секунд.</a:t>
            </a:r>
          </a:p>
          <a:p>
            <a:pPr indent="450850" algn="just">
              <a:spcBef>
                <a:spcPct val="0"/>
              </a:spcBef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категория игр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>
              <a:spcBef>
                <a:spcPct val="0"/>
              </a:spcBef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 замков из ледяных кубиков. Наиболее продолжительное взаимодействие и манипуляции со льдом от 30 до 60 секунд.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19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24936" cy="6048672"/>
          </a:xfrm>
          <a:effectLst>
            <a:outerShdw blurRad="50800" dist="50800" dir="5400000" sx="1000" sy="1000" algn="ctr" rotWithShape="0">
              <a:srgbClr val="000000">
                <a:alpha val="30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этап -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«Игры со льдом»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 по цвету разноцветных кубиков изо льда «Выложи узор». Время взаимодействия со льдом увеличивается до 10-15 секунд.</a:t>
            </a:r>
          </a:p>
          <a:p>
            <a:r>
              <a:rPr lang="ru-RU" sz="2800" b="1" dirty="0"/>
              <a:t> </a:t>
            </a:r>
            <a:endParaRPr lang="ru-RU" sz="2800" dirty="0"/>
          </a:p>
          <a:p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872231" y="2276872"/>
            <a:ext cx="3808040" cy="63968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30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92896"/>
            <a:ext cx="5133568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47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727</Words>
  <Application>Microsoft Office PowerPoint</Application>
  <PresentationFormat>Экран (4:3)</PresentationFormat>
  <Paragraphs>81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Constantia</vt:lpstr>
      <vt:lpstr>Times New Roman</vt:lpstr>
      <vt:lpstr>Wingdings 2</vt:lpstr>
      <vt:lpstr>Тема Office</vt:lpstr>
      <vt:lpstr>АКВА и Криотерапия- </vt:lpstr>
      <vt:lpstr>ЦЕЛЬ:</vt:lpstr>
      <vt:lpstr>Задачи:</vt:lpstr>
      <vt:lpstr>ЧТО ЖЕ ЭТО ТАКОЕ?</vt:lpstr>
      <vt:lpstr>Презентация PowerPoint</vt:lpstr>
      <vt:lpstr>Презентация PowerPoint</vt:lpstr>
      <vt:lpstr>Презентация PowerPoint</vt:lpstr>
      <vt:lpstr>Методика проведения криотерапии</vt:lpstr>
      <vt:lpstr>Презентация PowerPoint</vt:lpstr>
      <vt:lpstr>Презентация PowerPoint</vt:lpstr>
      <vt:lpstr>Презентация PowerPoint</vt:lpstr>
      <vt:lpstr>Презентация PowerPoint</vt:lpstr>
      <vt:lpstr>2 этап – «Растяжка пальцев рук с последующей пальчиковой гимнастикой». </vt:lpstr>
      <vt:lpstr>3 этап – «Развитие тактильной                     чувствительности».</vt:lpstr>
      <vt:lpstr>При использовании приемов аква и криотерапии необходимо помнить  о противопоказаниях. </vt:lpstr>
      <vt:lpstr>Анализ эффективности аква и криотерапии.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Криотерапия</dc:title>
  <dc:creator>Mikro</dc:creator>
  <cp:lastModifiedBy>USER</cp:lastModifiedBy>
  <cp:revision>53</cp:revision>
  <dcterms:created xsi:type="dcterms:W3CDTF">2017-02-25T14:03:39Z</dcterms:created>
  <dcterms:modified xsi:type="dcterms:W3CDTF">2020-02-18T09:34:27Z</dcterms:modified>
</cp:coreProperties>
</file>