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77" r:id="rId5"/>
    <p:sldId id="274" r:id="rId6"/>
    <p:sldId id="276" r:id="rId7"/>
    <p:sldId id="287" r:id="rId8"/>
    <p:sldId id="288" r:id="rId9"/>
    <p:sldId id="289" r:id="rId10"/>
    <p:sldId id="290"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5828E04-4B30-4545-AA5C-6040B1EA0C51}" type="datetimeFigureOut">
              <a:rPr lang="ru-RU" smtClean="0"/>
              <a:pPr/>
              <a:t>14.05.2020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9CD19B9-6AF2-4367-838E-60BCCE72B431}" type="slidenum">
              <a:rPr lang="ru-RU" smtClean="0"/>
              <a:pPr/>
              <a:t>‹#›</a:t>
            </a:fld>
            <a:endParaRPr lang="ru-RU" dirty="0"/>
          </a:p>
        </p:txBody>
      </p:sp>
    </p:spTree>
    <p:extLst>
      <p:ext uri="{BB962C8B-B14F-4D97-AF65-F5344CB8AC3E}">
        <p14:creationId xmlns:p14="http://schemas.microsoft.com/office/powerpoint/2010/main" xmlns="" val="106181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828E04-4B30-4545-AA5C-6040B1EA0C51}" type="datetimeFigureOut">
              <a:rPr lang="ru-RU" smtClean="0"/>
              <a:pPr/>
              <a:t>14.05.2020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9CD19B9-6AF2-4367-838E-60BCCE72B431}" type="slidenum">
              <a:rPr lang="ru-RU" smtClean="0"/>
              <a:pPr/>
              <a:t>‹#›</a:t>
            </a:fld>
            <a:endParaRPr lang="ru-RU" dirty="0"/>
          </a:p>
        </p:txBody>
      </p:sp>
    </p:spTree>
    <p:extLst>
      <p:ext uri="{BB962C8B-B14F-4D97-AF65-F5344CB8AC3E}">
        <p14:creationId xmlns:p14="http://schemas.microsoft.com/office/powerpoint/2010/main" xmlns="" val="12469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828E04-4B30-4545-AA5C-6040B1EA0C51}" type="datetimeFigureOut">
              <a:rPr lang="ru-RU" smtClean="0"/>
              <a:pPr/>
              <a:t>14.05.2020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9CD19B9-6AF2-4367-838E-60BCCE72B431}" type="slidenum">
              <a:rPr lang="ru-RU" smtClean="0"/>
              <a:pPr/>
              <a:t>‹#›</a:t>
            </a:fld>
            <a:endParaRPr lang="ru-RU" dirty="0"/>
          </a:p>
        </p:txBody>
      </p:sp>
    </p:spTree>
    <p:extLst>
      <p:ext uri="{BB962C8B-B14F-4D97-AF65-F5344CB8AC3E}">
        <p14:creationId xmlns:p14="http://schemas.microsoft.com/office/powerpoint/2010/main" xmlns="" val="4131221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828E04-4B30-4545-AA5C-6040B1EA0C51}" type="datetimeFigureOut">
              <a:rPr lang="ru-RU" smtClean="0"/>
              <a:pPr/>
              <a:t>14.05.2020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9CD19B9-6AF2-4367-838E-60BCCE72B431}" type="slidenum">
              <a:rPr lang="ru-RU" smtClean="0"/>
              <a:pPr/>
              <a:t>‹#›</a:t>
            </a:fld>
            <a:endParaRPr lang="ru-RU" dirty="0"/>
          </a:p>
        </p:txBody>
      </p:sp>
    </p:spTree>
    <p:extLst>
      <p:ext uri="{BB962C8B-B14F-4D97-AF65-F5344CB8AC3E}">
        <p14:creationId xmlns:p14="http://schemas.microsoft.com/office/powerpoint/2010/main" xmlns="" val="175149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5828E04-4B30-4545-AA5C-6040B1EA0C51}" type="datetimeFigureOut">
              <a:rPr lang="ru-RU" smtClean="0"/>
              <a:pPr/>
              <a:t>14.05.2020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9CD19B9-6AF2-4367-838E-60BCCE72B431}" type="slidenum">
              <a:rPr lang="ru-RU" smtClean="0"/>
              <a:pPr/>
              <a:t>‹#›</a:t>
            </a:fld>
            <a:endParaRPr lang="ru-RU" dirty="0"/>
          </a:p>
        </p:txBody>
      </p:sp>
    </p:spTree>
    <p:extLst>
      <p:ext uri="{BB962C8B-B14F-4D97-AF65-F5344CB8AC3E}">
        <p14:creationId xmlns:p14="http://schemas.microsoft.com/office/powerpoint/2010/main" xmlns="" val="6123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5828E04-4B30-4545-AA5C-6040B1EA0C51}" type="datetimeFigureOut">
              <a:rPr lang="ru-RU" smtClean="0"/>
              <a:pPr/>
              <a:t>14.05.2020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9CD19B9-6AF2-4367-838E-60BCCE72B431}" type="slidenum">
              <a:rPr lang="ru-RU" smtClean="0"/>
              <a:pPr/>
              <a:t>‹#›</a:t>
            </a:fld>
            <a:endParaRPr lang="ru-RU" dirty="0"/>
          </a:p>
        </p:txBody>
      </p:sp>
    </p:spTree>
    <p:extLst>
      <p:ext uri="{BB962C8B-B14F-4D97-AF65-F5344CB8AC3E}">
        <p14:creationId xmlns:p14="http://schemas.microsoft.com/office/powerpoint/2010/main" xmlns="" val="92045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5828E04-4B30-4545-AA5C-6040B1EA0C51}" type="datetimeFigureOut">
              <a:rPr lang="ru-RU" smtClean="0"/>
              <a:pPr/>
              <a:t>14.05.2020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49CD19B9-6AF2-4367-838E-60BCCE72B431}" type="slidenum">
              <a:rPr lang="ru-RU" smtClean="0"/>
              <a:pPr/>
              <a:t>‹#›</a:t>
            </a:fld>
            <a:endParaRPr lang="ru-RU" dirty="0"/>
          </a:p>
        </p:txBody>
      </p:sp>
    </p:spTree>
    <p:extLst>
      <p:ext uri="{BB962C8B-B14F-4D97-AF65-F5344CB8AC3E}">
        <p14:creationId xmlns:p14="http://schemas.microsoft.com/office/powerpoint/2010/main" xmlns="" val="34744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5828E04-4B30-4545-AA5C-6040B1EA0C51}" type="datetimeFigureOut">
              <a:rPr lang="ru-RU" smtClean="0"/>
              <a:pPr/>
              <a:t>14.05.2020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49CD19B9-6AF2-4367-838E-60BCCE72B431}" type="slidenum">
              <a:rPr lang="ru-RU" smtClean="0"/>
              <a:pPr/>
              <a:t>‹#›</a:t>
            </a:fld>
            <a:endParaRPr lang="ru-RU" dirty="0"/>
          </a:p>
        </p:txBody>
      </p:sp>
    </p:spTree>
    <p:extLst>
      <p:ext uri="{BB962C8B-B14F-4D97-AF65-F5344CB8AC3E}">
        <p14:creationId xmlns:p14="http://schemas.microsoft.com/office/powerpoint/2010/main" xmlns="" val="4143248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5828E04-4B30-4545-AA5C-6040B1EA0C51}" type="datetimeFigureOut">
              <a:rPr lang="ru-RU" smtClean="0"/>
              <a:pPr/>
              <a:t>14.05.2020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49CD19B9-6AF2-4367-838E-60BCCE72B431}" type="slidenum">
              <a:rPr lang="ru-RU" smtClean="0"/>
              <a:pPr/>
              <a:t>‹#›</a:t>
            </a:fld>
            <a:endParaRPr lang="ru-RU" dirty="0"/>
          </a:p>
        </p:txBody>
      </p:sp>
    </p:spTree>
    <p:extLst>
      <p:ext uri="{BB962C8B-B14F-4D97-AF65-F5344CB8AC3E}">
        <p14:creationId xmlns:p14="http://schemas.microsoft.com/office/powerpoint/2010/main" xmlns="" val="155700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5828E04-4B30-4545-AA5C-6040B1EA0C51}" type="datetimeFigureOut">
              <a:rPr lang="ru-RU" smtClean="0"/>
              <a:pPr/>
              <a:t>14.05.2020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9CD19B9-6AF2-4367-838E-60BCCE72B431}" type="slidenum">
              <a:rPr lang="ru-RU" smtClean="0"/>
              <a:pPr/>
              <a:t>‹#›</a:t>
            </a:fld>
            <a:endParaRPr lang="ru-RU" dirty="0"/>
          </a:p>
        </p:txBody>
      </p:sp>
    </p:spTree>
    <p:extLst>
      <p:ext uri="{BB962C8B-B14F-4D97-AF65-F5344CB8AC3E}">
        <p14:creationId xmlns:p14="http://schemas.microsoft.com/office/powerpoint/2010/main" xmlns="" val="70726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5828E04-4B30-4545-AA5C-6040B1EA0C51}" type="datetimeFigureOut">
              <a:rPr lang="ru-RU" smtClean="0"/>
              <a:pPr/>
              <a:t>14.05.2020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9CD19B9-6AF2-4367-838E-60BCCE72B431}" type="slidenum">
              <a:rPr lang="ru-RU" smtClean="0"/>
              <a:pPr/>
              <a:t>‹#›</a:t>
            </a:fld>
            <a:endParaRPr lang="ru-RU" dirty="0"/>
          </a:p>
        </p:txBody>
      </p:sp>
    </p:spTree>
    <p:extLst>
      <p:ext uri="{BB962C8B-B14F-4D97-AF65-F5344CB8AC3E}">
        <p14:creationId xmlns:p14="http://schemas.microsoft.com/office/powerpoint/2010/main" xmlns="" val="317449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68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28E04-4B30-4545-AA5C-6040B1EA0C51}" type="datetimeFigureOut">
              <a:rPr lang="ru-RU" smtClean="0"/>
              <a:pPr/>
              <a:t>14.05.2020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D19B9-6AF2-4367-838E-60BCCE72B431}" type="slidenum">
              <a:rPr lang="ru-RU" smtClean="0"/>
              <a:pPr/>
              <a:t>‹#›</a:t>
            </a:fld>
            <a:endParaRPr lang="ru-RU" dirty="0"/>
          </a:p>
        </p:txBody>
      </p:sp>
    </p:spTree>
    <p:extLst>
      <p:ext uri="{BB962C8B-B14F-4D97-AF65-F5344CB8AC3E}">
        <p14:creationId xmlns:p14="http://schemas.microsoft.com/office/powerpoint/2010/main" xmlns="" val="814898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8"/>
            <a:ext cx="7772400" cy="3888431"/>
          </a:xfrm>
        </p:spPr>
        <p:txBody>
          <a:bodyPr>
            <a:normAutofit/>
          </a:bodyPr>
          <a:lstStyle/>
          <a:p>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СП «Детский сад </a:t>
            </a:r>
            <a:r>
              <a:rPr lang="ru-RU" sz="2000" dirty="0" smtClean="0">
                <a:latin typeface="Times New Roman" panose="02020603050405020304" pitchFamily="18" charset="0"/>
                <a:cs typeface="Times New Roman" panose="02020603050405020304" pitchFamily="18" charset="0"/>
              </a:rPr>
              <a:t>Лучики</a:t>
            </a:r>
            <a:r>
              <a:rPr lang="ru-RU"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государственного бюджетного общеобразовательного учреждения Самарской области средней общеобразовательной школы № 7 города Похвистнево </a:t>
            </a:r>
            <a:r>
              <a:rPr lang="ru-RU" sz="2000" dirty="0" smtClean="0">
                <a:latin typeface="Times New Roman" panose="02020603050405020304" pitchFamily="18" charset="0"/>
                <a:cs typeface="Times New Roman" panose="02020603050405020304" pitchFamily="18" charset="0"/>
              </a:rPr>
              <a:t>Самарской области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3200" b="1" dirty="0" smtClean="0">
                <a:solidFill>
                  <a:srgbClr val="C00000"/>
                </a:solidFill>
                <a:latin typeface="Times New Roman" panose="02020603050405020304" pitchFamily="18" charset="0"/>
                <a:cs typeface="Times New Roman" panose="02020603050405020304" pitchFamily="18" charset="0"/>
              </a:rPr>
              <a:t>Сенсорное развитие детей первой младшей группы в процессе предметно – игровой деятельности </a:t>
            </a:r>
            <a:endParaRPr lang="ru-RU" sz="4800" b="1" dirty="0">
              <a:solidFill>
                <a:srgbClr val="C0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843808" y="4581128"/>
            <a:ext cx="4928592" cy="864096"/>
          </a:xfrm>
        </p:spPr>
        <p:txBody>
          <a:bodyPr>
            <a:normAutofit/>
          </a:bodyPr>
          <a:lstStyle/>
          <a:p>
            <a:endParaRPr lang="ru-RU" sz="2400" dirty="0" smtClean="0">
              <a:solidFill>
                <a:schemeClr val="tx1"/>
              </a:solidFill>
              <a:latin typeface="Times New Roman" panose="02020603050405020304" pitchFamily="18" charset="0"/>
              <a:cs typeface="Times New Roman" panose="02020603050405020304" pitchFamily="18" charset="0"/>
            </a:endParaRPr>
          </a:p>
          <a:p>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78127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https://ds02.infourok.ru/uploads/ex/015d/0002243c-f811c328/img14.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1691680" y="1196752"/>
            <a:ext cx="5430929" cy="40731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3999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548680"/>
            <a:ext cx="7200800" cy="4896544"/>
          </a:xfrm>
        </p:spPr>
        <p:txBody>
          <a:bodyPr>
            <a:noAutofit/>
          </a:bodyPr>
          <a:lstStyle/>
          <a:p>
            <a:r>
              <a:rPr lang="ru-RU" sz="2400" b="1" dirty="0" smtClean="0">
                <a:solidFill>
                  <a:srgbClr val="7030A0"/>
                </a:solidFill>
                <a:latin typeface="Times New Roman" panose="02020603050405020304" pitchFamily="18" charset="0"/>
                <a:cs typeface="Times New Roman" panose="02020603050405020304" pitchFamily="18" charset="0"/>
              </a:rPr>
              <a:t>Сенсорное развитие ребенка </a:t>
            </a:r>
            <a:r>
              <a:rPr lang="ru-RU" sz="2400" dirty="0" smtClean="0">
                <a:latin typeface="Times New Roman" panose="02020603050405020304" pitchFamily="18" charset="0"/>
                <a:cs typeface="Times New Roman" panose="02020603050405020304" pitchFamily="18" charset="0"/>
              </a:rPr>
              <a:t>– </a:t>
            </a:r>
            <a:r>
              <a:rPr lang="ru-RU" sz="2400" dirty="0" smtClean="0">
                <a:solidFill>
                  <a:srgbClr val="0070C0"/>
                </a:solidFill>
                <a:latin typeface="Times New Roman" panose="02020603050405020304" pitchFamily="18" charset="0"/>
                <a:cs typeface="Times New Roman" panose="02020603050405020304" pitchFamily="18" charset="0"/>
              </a:rPr>
              <a:t>это развитие его восприятия и формирование представлений о важнейших свойствах предметов: их форме, цвете, величине, положения в пространстве, а также запахе, вкусе и т. п.</a:t>
            </a:r>
            <a:r>
              <a:rPr lang="ru-RU" sz="2400" b="1" dirty="0" smtClean="0">
                <a:solidFill>
                  <a:srgbClr val="0070C0"/>
                </a:solidFill>
                <a:latin typeface="Times New Roman" panose="02020603050405020304" pitchFamily="18" charset="0"/>
                <a:cs typeface="Times New Roman" panose="02020603050405020304" pitchFamily="18" charset="0"/>
              </a:rPr>
              <a:t/>
            </a:r>
            <a:br>
              <a:rPr lang="ru-RU" sz="2400" b="1" dirty="0" smtClean="0">
                <a:solidFill>
                  <a:srgbClr val="0070C0"/>
                </a:solidFill>
                <a:latin typeface="Times New Roman" panose="02020603050405020304" pitchFamily="18" charset="0"/>
                <a:cs typeface="Times New Roman" panose="02020603050405020304" pitchFamily="18" charset="0"/>
              </a:rPr>
            </a:br>
            <a:r>
              <a:rPr lang="ru-RU" sz="2400" dirty="0" smtClean="0">
                <a:solidFill>
                  <a:srgbClr val="0070C0"/>
                </a:solidFill>
                <a:latin typeface="Times New Roman" panose="02020603050405020304" pitchFamily="18" charset="0"/>
                <a:cs typeface="Times New Roman" panose="02020603050405020304" pitchFamily="18" charset="0"/>
              </a:rPr>
              <a:t>Значение сенсорного  развития в младшем дошкольном возрасте трудно переоценить.</a:t>
            </a:r>
            <a:br>
              <a:rPr lang="ru-RU" sz="2400" dirty="0" smtClean="0">
                <a:solidFill>
                  <a:srgbClr val="0070C0"/>
                </a:solidFill>
                <a:latin typeface="Times New Roman" panose="02020603050405020304" pitchFamily="18" charset="0"/>
                <a:cs typeface="Times New Roman" panose="02020603050405020304" pitchFamily="18" charset="0"/>
              </a:rPr>
            </a:br>
            <a:r>
              <a:rPr lang="ru-RU" sz="2400" dirty="0" smtClean="0">
                <a:solidFill>
                  <a:srgbClr val="0070C0"/>
                </a:solidFill>
                <a:latin typeface="Times New Roman" panose="02020603050405020304" pitchFamily="18" charset="0"/>
                <a:cs typeface="Times New Roman" panose="02020603050405020304" pitchFamily="18" charset="0"/>
              </a:rPr>
              <a:t>Именно этот возраст наиболее благоприятен для совершенствования деятельности органов чувств, накопления представлений об окружающем мире.</a:t>
            </a:r>
            <a:endParaRPr lang="ru-RU"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66422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344816" cy="5962674"/>
          </a:xfrm>
        </p:spPr>
        <p:txBody>
          <a:bodyPr>
            <a:normAutofit/>
          </a:bodyPr>
          <a:lstStyle/>
          <a:p>
            <a:pPr algn="just"/>
            <a:r>
              <a:rPr lang="ru-RU" sz="2400" b="1" dirty="0">
                <a:solidFill>
                  <a:srgbClr val="C00000"/>
                </a:solidFill>
                <a:latin typeface="Times New Roman" panose="02020603050405020304" pitchFamily="18" charset="0"/>
                <a:cs typeface="Times New Roman" panose="02020603050405020304" pitchFamily="18" charset="0"/>
              </a:rPr>
              <a:t> </a:t>
            </a:r>
            <a:r>
              <a:rPr lang="ru-RU" sz="2400" b="1" dirty="0" smtClean="0">
                <a:solidFill>
                  <a:srgbClr val="C00000"/>
                </a:solidFill>
                <a:latin typeface="Times New Roman" panose="02020603050405020304" pitchFamily="18" charset="0"/>
                <a:cs typeface="Times New Roman" panose="02020603050405020304" pitchFamily="18" charset="0"/>
              </a:rPr>
              <a:t> Целью сенсорного воспитания</a:t>
            </a:r>
            <a:r>
              <a:rPr lang="ru-RU" sz="2400" dirty="0" smtClean="0">
                <a:latin typeface="Times New Roman" panose="02020603050405020304" pitchFamily="18" charset="0"/>
                <a:cs typeface="Times New Roman" panose="02020603050405020304" pitchFamily="18" charset="0"/>
              </a:rPr>
              <a:t> </a:t>
            </a:r>
            <a:r>
              <a:rPr lang="ru-RU" sz="2400" dirty="0" smtClean="0">
                <a:solidFill>
                  <a:srgbClr val="7030A0"/>
                </a:solidFill>
                <a:latin typeface="Times New Roman" panose="02020603050405020304" pitchFamily="18" charset="0"/>
                <a:cs typeface="Times New Roman" panose="02020603050405020304" pitchFamily="18" charset="0"/>
              </a:rPr>
              <a:t>является развитие сенсорных способностей у младшего дошкольника</a:t>
            </a:r>
            <a:br>
              <a:rPr lang="ru-RU" sz="2400" dirty="0" smtClean="0">
                <a:solidFill>
                  <a:srgbClr val="7030A0"/>
                </a:solidFill>
                <a:latin typeface="Times New Roman" panose="02020603050405020304" pitchFamily="18" charset="0"/>
                <a:cs typeface="Times New Roman" panose="02020603050405020304" pitchFamily="18" charset="0"/>
              </a:rPr>
            </a:br>
            <a:r>
              <a:rPr lang="ru-RU" sz="2400" dirty="0" smtClean="0">
                <a:solidFill>
                  <a:srgbClr val="7030A0"/>
                </a:solidFill>
                <a:latin typeface="Times New Roman" panose="02020603050405020304" pitchFamily="18" charset="0"/>
                <a:cs typeface="Times New Roman" panose="02020603050405020304" pitchFamily="18" charset="0"/>
              </a:rPr>
              <a:t>  </a:t>
            </a:r>
            <a:r>
              <a:rPr lang="ru-RU" sz="2400" b="1" dirty="0" smtClean="0">
                <a:solidFill>
                  <a:srgbClr val="C00000"/>
                </a:solidFill>
                <a:latin typeface="Times New Roman" panose="02020603050405020304" pitchFamily="18" charset="0"/>
                <a:cs typeface="Times New Roman" panose="02020603050405020304" pitchFamily="18" charset="0"/>
              </a:rPr>
              <a:t>Основной задачей </a:t>
            </a:r>
            <a:r>
              <a:rPr lang="ru-RU" sz="2400" dirty="0" smtClean="0">
                <a:solidFill>
                  <a:srgbClr val="7030A0"/>
                </a:solidFill>
                <a:latin typeface="Times New Roman" panose="02020603050405020304" pitchFamily="18" charset="0"/>
                <a:cs typeface="Times New Roman" panose="02020603050405020304" pitchFamily="18" charset="0"/>
              </a:rPr>
              <a:t>сенсорного воспитания, по мнению Л. А. </a:t>
            </a:r>
            <a:r>
              <a:rPr lang="ru-RU" sz="2400" dirty="0" err="1" smtClean="0">
                <a:solidFill>
                  <a:srgbClr val="7030A0"/>
                </a:solidFill>
                <a:latin typeface="Times New Roman" panose="02020603050405020304" pitchFamily="18" charset="0"/>
                <a:cs typeface="Times New Roman" panose="02020603050405020304" pitchFamily="18" charset="0"/>
              </a:rPr>
              <a:t>Венгера</a:t>
            </a:r>
            <a:r>
              <a:rPr lang="ru-RU" sz="2400" dirty="0" smtClean="0">
                <a:solidFill>
                  <a:srgbClr val="7030A0"/>
                </a:solidFill>
                <a:latin typeface="Times New Roman" panose="02020603050405020304" pitchFamily="18" charset="0"/>
                <a:cs typeface="Times New Roman" panose="02020603050405020304" pitchFamily="18" charset="0"/>
              </a:rPr>
              <a:t>, является то, что дети должны научиться выделять цвет, форму и величину как особые признаки предметов, накапливать представления об основных разновидностях цвета и формы и об отношении между двумя предметами по</a:t>
            </a:r>
            <a:br>
              <a:rPr lang="ru-RU" sz="2400" dirty="0" smtClean="0">
                <a:solidFill>
                  <a:srgbClr val="7030A0"/>
                </a:solidFill>
                <a:latin typeface="Times New Roman" panose="02020603050405020304" pitchFamily="18" charset="0"/>
                <a:cs typeface="Times New Roman" panose="02020603050405020304" pitchFamily="18" charset="0"/>
              </a:rPr>
            </a:br>
            <a:r>
              <a:rPr lang="ru-RU" sz="2400" dirty="0" smtClean="0">
                <a:solidFill>
                  <a:srgbClr val="7030A0"/>
                </a:solidFill>
                <a:latin typeface="Times New Roman" panose="02020603050405020304" pitchFamily="18" charset="0"/>
                <a:cs typeface="Times New Roman" panose="02020603050405020304" pitchFamily="18" charset="0"/>
              </a:rPr>
              <a:t>величине.</a:t>
            </a:r>
            <a:br>
              <a:rPr lang="ru-RU" sz="2400" dirty="0" smtClean="0">
                <a:solidFill>
                  <a:srgbClr val="7030A0"/>
                </a:solidFill>
                <a:latin typeface="Times New Roman" panose="02020603050405020304" pitchFamily="18" charset="0"/>
                <a:cs typeface="Times New Roman" panose="02020603050405020304" pitchFamily="18" charset="0"/>
              </a:rPr>
            </a:br>
            <a:endParaRPr lang="ru-RU"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11986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322712" cy="5170586"/>
          </a:xfrm>
        </p:spPr>
        <p:txBody>
          <a:bodyPr>
            <a:normAutofit/>
          </a:bodyPr>
          <a:lstStyle/>
          <a:p>
            <a:pPr algn="just"/>
            <a:r>
              <a:rPr lang="ru-RU" sz="1800" dirty="0" smtClean="0">
                <a:latin typeface="Times New Roman" panose="02020603050405020304" pitchFamily="18" charset="0"/>
                <a:cs typeface="Times New Roman" panose="02020603050405020304" pitchFamily="18" charset="0"/>
              </a:rPr>
              <a:t> </a:t>
            </a:r>
            <a:r>
              <a:rPr lang="ru-RU" sz="1800" dirty="0" smtClean="0">
                <a:solidFill>
                  <a:srgbClr val="7030A0"/>
                </a:solidFill>
                <a:latin typeface="Times New Roman" panose="02020603050405020304" pitchFamily="18" charset="0"/>
                <a:cs typeface="Times New Roman" panose="02020603050405020304" pitchFamily="18" charset="0"/>
              </a:rPr>
              <a:t>Дидактические игры включают в себя сенсорное восприятие ребенка, с одной стороны они учитывают возрастные, нравственные мотивы деятельности играющего, с другой стороны принцип добровольности, право самостоятельного выбора, самовыражение. В повседневной жизни ребенок сталкивается с многообразием форм красок – это и любимые игрушки и окружающие предметы. </a:t>
            </a:r>
            <a:endParaRPr lang="ru-RU" sz="1800" dirty="0">
              <a:solidFill>
                <a:srgbClr val="7030A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95936" y="288972"/>
            <a:ext cx="2448272" cy="32403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4008" y="3356992"/>
            <a:ext cx="4175448" cy="31315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2752965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rmAutofit/>
          </a:bodyPr>
          <a:lstStyle/>
          <a:p>
            <a:r>
              <a:rPr lang="ru-RU" sz="2400" b="1" dirty="0" err="1" smtClean="0">
                <a:latin typeface="Times New Roman" panose="02020603050405020304" pitchFamily="18" charset="0"/>
                <a:cs typeface="Times New Roman" panose="02020603050405020304" pitchFamily="18" charset="0"/>
              </a:rPr>
              <a:t>Сортеры</a:t>
            </a:r>
            <a:r>
              <a:rPr lang="ru-RU" sz="2400" dirty="0" smtClean="0">
                <a:latin typeface="Times New Roman" panose="02020603050405020304" pitchFamily="18" charset="0"/>
                <a:cs typeface="Times New Roman" panose="02020603050405020304" pitchFamily="18" charset="0"/>
              </a:rPr>
              <a:t> станут отличными помощниками в изучении цветов, фигур, форм. Сортировать фигуры можно по – разному. В одних видах </a:t>
            </a:r>
            <a:r>
              <a:rPr lang="ru-RU" sz="2400" dirty="0" err="1" smtClean="0">
                <a:latin typeface="Times New Roman" panose="02020603050405020304" pitchFamily="18" charset="0"/>
                <a:cs typeface="Times New Roman" panose="02020603050405020304" pitchFamily="18" charset="0"/>
              </a:rPr>
              <a:t>сортеров</a:t>
            </a:r>
            <a:r>
              <a:rPr lang="ru-RU" sz="2400" dirty="0" smtClean="0">
                <a:latin typeface="Times New Roman" panose="02020603050405020304" pitchFamily="18" charset="0"/>
                <a:cs typeface="Times New Roman" panose="02020603050405020304" pitchFamily="18" charset="0"/>
              </a:rPr>
              <a:t> нужно вставлять в соответствующие отверстия объёмные фигуры.</a:t>
            </a:r>
            <a:endParaRPr lang="ru-RU" sz="2400" dirty="0">
              <a:latin typeface="Times New Roman" panose="02020603050405020304" pitchFamily="18" charset="0"/>
              <a:cs typeface="Times New Roman" panose="02020603050405020304" pitchFamily="18" charset="0"/>
            </a:endParaRPr>
          </a:p>
        </p:txBody>
      </p:sp>
      <p:pic>
        <p:nvPicPr>
          <p:cNvPr id="5123" name="Picture 3" descr="D:\Личные документы\фото\100_PANA\мет.пособ\P1000351.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1475656" y="2132856"/>
            <a:ext cx="5760640" cy="381642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2688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r>
              <a:rPr lang="ru-RU" sz="2400" dirty="0" smtClean="0">
                <a:latin typeface="Times New Roman" panose="02020603050405020304" pitchFamily="18" charset="0"/>
                <a:cs typeface="Times New Roman" panose="02020603050405020304" pitchFamily="18" charset="0"/>
              </a:rPr>
              <a:t>Игры с мозаикой, конструктором, отлично развивают мелкую моторику, внимание, мыщление, логику, зрительное восприятие.</a:t>
            </a:r>
            <a:endParaRPr lang="ru-RU" sz="2400" dirty="0">
              <a:latin typeface="Times New Roman" panose="02020603050405020304" pitchFamily="18" charset="0"/>
              <a:cs typeface="Times New Roman" panose="02020603050405020304" pitchFamily="18" charset="0"/>
            </a:endParaRPr>
          </a:p>
        </p:txBody>
      </p:sp>
      <p:pic>
        <p:nvPicPr>
          <p:cNvPr id="7170" name="Picture 2" descr="C:\Users\User\Desktop\P1050597.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539552" y="2060848"/>
            <a:ext cx="4032907" cy="251105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rgbClr val="FFFFFF"/>
                </a:solidFill>
              </a14:hiddenFill>
            </a:ext>
          </a:extLst>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64088" y="1844824"/>
            <a:ext cx="3165816" cy="422108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xmlns="" val="232968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a:bodyPr>
          <a:lstStyle/>
          <a:p>
            <a:r>
              <a:rPr lang="ru-RU" sz="2000" dirty="0" smtClean="0">
                <a:latin typeface="Times New Roman" panose="02020603050405020304" pitchFamily="18" charset="0"/>
                <a:cs typeface="Times New Roman" panose="02020603050405020304" pitchFamily="18" charset="0"/>
              </a:rPr>
              <a:t>Игры – </a:t>
            </a:r>
            <a:r>
              <a:rPr lang="ru-RU" sz="2000" dirty="0" err="1" smtClean="0">
                <a:latin typeface="Times New Roman" panose="02020603050405020304" pitchFamily="18" charset="0"/>
                <a:cs typeface="Times New Roman" panose="02020603050405020304" pitchFamily="18" charset="0"/>
              </a:rPr>
              <a:t>пазлы</a:t>
            </a:r>
            <a:r>
              <a:rPr lang="ru-RU" sz="2000" dirty="0" smtClean="0">
                <a:latin typeface="Times New Roman" panose="02020603050405020304" pitchFamily="18" charset="0"/>
                <a:cs typeface="Times New Roman" panose="02020603050405020304" pitchFamily="18" charset="0"/>
              </a:rPr>
              <a:t> учат детей находить связи между частью и целым, развивают логическое мышление, память и мелкую моторику рук.  </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55776" y="1484784"/>
            <a:ext cx="3651870" cy="48691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1693334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dirty="0" smtClean="0">
                <a:latin typeface="Times New Roman" panose="02020603050405020304" pitchFamily="18" charset="0"/>
                <a:cs typeface="Times New Roman" panose="02020603050405020304" pitchFamily="18" charset="0"/>
              </a:rPr>
              <a:t>Лепка развивает тактильную чувствительность (ощущения от соприкосновения с предметами и материалами), мелкую моторику рук, стимулирует воображение.</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0540" y="1579485"/>
            <a:ext cx="4259965" cy="319497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88024" y="2609528"/>
            <a:ext cx="4104456" cy="307834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1207541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5616624"/>
          </a:xfrm>
        </p:spPr>
        <p:txBody>
          <a:bodyPr>
            <a:normAutofit fontScale="90000"/>
          </a:bodyPr>
          <a:lstStyle/>
          <a:p>
            <a:r>
              <a:rPr lang="ru-RU" sz="3600" b="1" dirty="0" smtClean="0">
                <a:latin typeface="Times New Roman" panose="02020603050405020304" pitchFamily="18" charset="0"/>
                <a:cs typeface="Times New Roman" panose="02020603050405020304" pitchFamily="18" charset="0"/>
              </a:rPr>
              <a:t>Вывод:</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Главной составляющей полноценного </a:t>
            </a:r>
            <a:r>
              <a:rPr lang="ru-RU" sz="2400" dirty="0">
                <a:latin typeface="Times New Roman" panose="02020603050405020304" pitchFamily="18" charset="0"/>
                <a:cs typeface="Times New Roman" panose="02020603050405020304" pitchFamily="18" charset="0"/>
              </a:rPr>
              <a:t>развития детей</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в раннем и младшем дошкольном возрасте является сенсорное развитие.</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Сенсорное развитие, направленное на формирование полноценного восприятия окружающей действительности, служит основой познания мира, первой ступенью которого является чувственный опыт.</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Успешность умственного, физического, эстетического воспитания в значительной степени зависит от уровня сенсорного развития детей, т.е. от того насколько совершенно ребенок слышит, видит, осязает окружающее.</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Великое множество игр по сенсорному развитию помогает педагогам выбирать наиболее приемлемые для каждой возрастной группы. И не важно будут это игры с полок магазина или сделанные своими руками.</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080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195</Words>
  <Application>Microsoft Office PowerPoint</Application>
  <PresentationFormat>Экран (4:3)</PresentationFormat>
  <Paragraphs>9</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 СП «Детский сад Лучики» государственного бюджетного общеобразовательного учреждения Самарской области средней общеобразовательной школы № 7 города Похвистнево Самарской области    Сенсорное развитие детей первой младшей группы в процессе предметно – игровой деятельности </vt:lpstr>
      <vt:lpstr>Сенсорное развитие ребенка – это развитие его восприятия и формирование представлений о важнейших свойствах предметов: их форме, цвете, величине, положения в пространстве, а также запахе, вкусе и т. п. Значение сенсорного  развития в младшем дошкольном возрасте трудно переоценить. Именно этот возраст наиболее благоприятен для совершенствования деятельности органов чувств, накопления представлений об окружающем мире.</vt:lpstr>
      <vt:lpstr>  Целью сенсорного воспитания является развитие сенсорных способностей у младшего дошкольника   Основной задачей сенсорного воспитания, по мнению Л. А. Венгера, является то, что дети должны научиться выделять цвет, форму и величину как особые признаки предметов, накапливать представления об основных разновидностях цвета и формы и об отношении между двумя предметами по величине. </vt:lpstr>
      <vt:lpstr> Дидактические игры включают в себя сенсорное восприятие ребенка, с одной стороны они учитывают возрастные, нравственные мотивы деятельности играющего, с другой стороны принцип добровольности, право самостоятельного выбора, самовыражение. В повседневной жизни ребенок сталкивается с многообразием форм красок – это и любимые игрушки и окружающие предметы. </vt:lpstr>
      <vt:lpstr>Сортеры станут отличными помощниками в изучении цветов, фигур, форм. Сортировать фигуры можно по – разному. В одних видах сортеров нужно вставлять в соответствующие отверстия объёмные фигуры.</vt:lpstr>
      <vt:lpstr>Игры с мозаикой, конструктором, отлично развивают мелкую моторику, внимание, мыщление, логику, зрительное восприятие.</vt:lpstr>
      <vt:lpstr>Игры – пазлы учат детей находить связи между частью и целым, развивают логическое мышление, память и мелкую моторику рук.  </vt:lpstr>
      <vt:lpstr>Лепка развивает тактильную чувствительность (ощущения от соприкосновения с предметами и материалами), мелкую моторику рук, стимулирует воображение.</vt:lpstr>
      <vt:lpstr>Вывод: Главной составляющей полноценного развития детей  в раннем и младшем дошкольном возрасте является сенсорное развитие. Сенсорное развитие, направленное на формирование полноценного восприятия окружающей действительности, служит основой познания мира, первой ступенью которого является чувственный опыт. Успешность умственного, физического, эстетического воспитания в значительной степени зависит от уровня сенсорного развития детей, т.е. от того насколько совершенно ребенок слышит, видит, осязает окружающее. Великое множество игр по сенсорному развитию помогает педагогам выбирать наиболее приемлемые для каждой возрастной группы. И не важно будут это игры с полок магазина или сделанные своими руками.</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Admin</cp:lastModifiedBy>
  <cp:revision>47</cp:revision>
  <dcterms:created xsi:type="dcterms:W3CDTF">2020-01-06T18:55:46Z</dcterms:created>
  <dcterms:modified xsi:type="dcterms:W3CDTF">2020-05-14T13:47:23Z</dcterms:modified>
</cp:coreProperties>
</file>