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0"/>
  </p:notesMasterIdLst>
  <p:sldIdLst>
    <p:sldId id="256" r:id="rId2"/>
    <p:sldId id="257" r:id="rId3"/>
    <p:sldId id="276" r:id="rId4"/>
    <p:sldId id="278" r:id="rId5"/>
    <p:sldId id="258" r:id="rId6"/>
    <p:sldId id="277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58293-4CC0-4827-A50A-FF45260E62D6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F3860-BE84-412A-A49D-69ECADC70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8335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6850"/>
            <a:ext cx="7770813" cy="1304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08413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5213" y="1600200"/>
            <a:ext cx="3810000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075145"/>
      </p:ext>
    </p:extLst>
  </p:cSld>
  <p:clrMapOvr>
    <a:masterClrMapping/>
  </p:clrMapOvr>
  <p:transition spd="med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6850"/>
            <a:ext cx="7770813" cy="1304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08413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5213" y="1600200"/>
            <a:ext cx="38100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5213" y="3940175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4168115"/>
      </p:ext>
    </p:extLst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700808"/>
            <a:ext cx="7772400" cy="17367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6000" dirty="0" err="1" smtClean="0"/>
              <a:t>Гиперактивные</a:t>
            </a:r>
            <a:r>
              <a:rPr lang="ru-RU" sz="8000" dirty="0" smtClean="0"/>
              <a:t> </a:t>
            </a:r>
            <a:r>
              <a:rPr lang="ru-RU" sz="6600" dirty="0" smtClean="0"/>
              <a:t>дети или 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6600" dirty="0" err="1" smtClean="0"/>
              <a:t>сдв</a:t>
            </a:r>
            <a:endParaRPr lang="ru-RU" sz="6600" dirty="0" smtClean="0"/>
          </a:p>
        </p:txBody>
      </p:sp>
    </p:spTree>
    <p:extLst>
      <p:ext uri="{BB962C8B-B14F-4D97-AF65-F5344CB8AC3E}">
        <p14:creationId xmlns:p14="http://schemas.microsoft.com/office/powerpoint/2010/main" xmlns="" val="3761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6850"/>
            <a:ext cx="5673725" cy="1304925"/>
          </a:xfrm>
        </p:spPr>
        <p:txBody>
          <a:bodyPr/>
          <a:lstStyle/>
          <a:p>
            <a:pPr algn="ctr" eaLnBrk="1" hangingPunct="1"/>
            <a:r>
              <a:rPr lang="ru-RU" sz="3800" b="1" smtClean="0"/>
              <a:t>РЕКОМЕНДАЦИИ РОДИТЕЛЯМ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45388" cy="4529138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</a:rPr>
              <a:t>Активное взаимодействие ребенка с близким взрослым, на развитие способности, как взрослого, так и ребёнка почувствовать друг друга, сблизиться эмоционально.</a:t>
            </a:r>
            <a:endParaRPr lang="en-US" sz="3200" b="1" smtClean="0"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ru-RU" sz="3200" b="1" smtClean="0">
                <a:solidFill>
                  <a:srgbClr val="008000"/>
                </a:solidFill>
                <a:latin typeface="Times New Roman" pitchFamily="18" charset="0"/>
              </a:rPr>
              <a:t>   Использовать эмоциональные воздействия через интонацию голоса, мимику, жесты</a:t>
            </a:r>
            <a:endParaRPr lang="en-US" sz="3200" b="1" smtClean="0">
              <a:solidFill>
                <a:srgbClr val="008000"/>
              </a:solidFill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endParaRPr lang="ru-RU" sz="3200" b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  <p:pic>
        <p:nvPicPr>
          <p:cNvPr id="25604" name="Picture 4" descr="l1_pro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0" y="0"/>
            <a:ext cx="2286000" cy="2022475"/>
          </a:xfrm>
        </p:spPr>
      </p:pic>
      <p:pic>
        <p:nvPicPr>
          <p:cNvPr id="50181" name="Picture 6" descr="RGRAY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4213" y="4292600"/>
            <a:ext cx="1117600" cy="349250"/>
          </a:xfrm>
        </p:spPr>
      </p:pic>
    </p:spTree>
    <p:extLst>
      <p:ext uri="{BB962C8B-B14F-4D97-AF65-F5344CB8AC3E}">
        <p14:creationId xmlns:p14="http://schemas.microsoft.com/office/powerpoint/2010/main" xmlns="" val="157118307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/>
              <a:t>ИГРЫ    ДЛЯ   ДЕТЕЙ  С  СГДВ  </a:t>
            </a:r>
            <a:br>
              <a:rPr lang="ru-RU" sz="2400" b="1" dirty="0" smtClean="0"/>
            </a:br>
            <a:r>
              <a:rPr lang="ru-RU" sz="2400" b="1" dirty="0" smtClean="0"/>
              <a:t>   </a:t>
            </a:r>
            <a:br>
              <a:rPr lang="ru-RU" sz="2400" b="1" dirty="0" smtClean="0"/>
            </a:br>
            <a:r>
              <a:rPr lang="ru-RU" sz="2400" dirty="0" smtClean="0"/>
              <a:t> </a:t>
            </a:r>
            <a:r>
              <a:rPr lang="ru-RU" sz="2400" dirty="0" err="1" smtClean="0"/>
              <a:t>Кинезиологические</a:t>
            </a:r>
            <a:r>
              <a:rPr lang="ru-RU" sz="2400" dirty="0" smtClean="0"/>
              <a:t>  упражнения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996633"/>
                </a:solidFill>
              </a:rPr>
              <a:t>Цели: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6633"/>
                </a:solidFill>
              </a:rPr>
              <a:t>развитие межполушарной специализации;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6633"/>
                </a:solidFill>
              </a:rPr>
              <a:t>развитие межполушарного взаимодействия;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6633"/>
                </a:solidFill>
              </a:rPr>
              <a:t>синхронизация работы полушарий;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6633"/>
                </a:solidFill>
              </a:rPr>
              <a:t>развитие мелкой моторики;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6633"/>
                </a:solidFill>
              </a:rPr>
              <a:t>развитие способностей;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6633"/>
                </a:solidFill>
              </a:rPr>
              <a:t>развитие памяти, внимания, речи;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6633"/>
                </a:solidFill>
              </a:rPr>
              <a:t>развитие мышления;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6633"/>
                </a:solidFill>
              </a:rPr>
              <a:t>устранение </a:t>
            </a:r>
            <a:r>
              <a:rPr lang="ru-RU" sz="2000" b="1" dirty="0" err="1" smtClean="0">
                <a:solidFill>
                  <a:srgbClr val="996633"/>
                </a:solidFill>
              </a:rPr>
              <a:t>дислексии</a:t>
            </a:r>
            <a:r>
              <a:rPr lang="ru-RU" sz="2000" b="1" dirty="0" smtClean="0">
                <a:solidFill>
                  <a:srgbClr val="996633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996633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990000"/>
                </a:solidFill>
              </a:rPr>
              <a:t>Продолжительность занятий — 10 – 15 мин.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990000"/>
                </a:solidFill>
              </a:rPr>
              <a:t>Периодичность — ежедневно.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990000"/>
                </a:solidFill>
              </a:rPr>
              <a:t>Время занятий — утро, день.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4820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50"/>
            <a:ext cx="8229600" cy="71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3315" name="Рисунок 2" descr="http://festival.1september.ru/articles/313690/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42938" y="142875"/>
            <a:ext cx="3643312" cy="6143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5143500" y="642938"/>
            <a:ext cx="3357563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«Кулак-ребро-ладонь»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Сила (</a:t>
            </a:r>
            <a:r>
              <a:rPr lang="ru-RU" i="1"/>
              <a:t>кулак), </a:t>
            </a:r>
            <a:r>
              <a:rPr lang="ru-RU"/>
              <a:t>воля (</a:t>
            </a:r>
            <a:r>
              <a:rPr lang="ru-RU" i="1"/>
              <a:t>ребро</a:t>
            </a:r>
            <a:r>
              <a:rPr lang="ru-RU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И уменье (</a:t>
            </a:r>
            <a:r>
              <a:rPr lang="ru-RU" i="1"/>
              <a:t>ладонь</a:t>
            </a:r>
            <a:r>
              <a:rPr lang="ru-RU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Нам нужны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 процессе чтенья!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*******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Ладонь сжимаем в кулачок,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Ребром поставим на бочок,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Вниз ладонью опускаем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И сначала начинаем.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***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Кулачок,ребро,ладонь: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Ты ладошкой парту тронь.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Правой, левой повтори: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Раз-два-три, раз-два-три</a:t>
            </a:r>
          </a:p>
        </p:txBody>
      </p:sp>
    </p:spTree>
    <p:extLst>
      <p:ext uri="{BB962C8B-B14F-4D97-AF65-F5344CB8AC3E}">
        <p14:creationId xmlns:p14="http://schemas.microsoft.com/office/powerpoint/2010/main" xmlns="" val="1774004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357188"/>
            <a:ext cx="8229600" cy="714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4339" name="Содержимое 3" descr="http://festival.1september.ru/articles/313690/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85750" y="214313"/>
            <a:ext cx="3857625" cy="63579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5072063" y="285750"/>
            <a:ext cx="3286125" cy="582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« Фонарики»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Зажигают огоньки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Крошки-мошки-светляки.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Каждый светлячок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Несёт фонарик  за крючок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****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Вот фонарики зажглись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(</a:t>
            </a:r>
            <a:r>
              <a:rPr lang="ru-RU" i="1"/>
              <a:t>пальцы выпрямляем</a:t>
            </a:r>
            <a:r>
              <a:rPr lang="ru-RU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Но один из них погас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(</a:t>
            </a:r>
            <a:r>
              <a:rPr lang="ru-RU" i="1"/>
              <a:t>пальчики сжимаем</a:t>
            </a:r>
            <a:r>
              <a:rPr lang="ru-RU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Этот гаснет ,тот зажжён.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Светит ярко детям он.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А теперь наоборот-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Этот гаснет, горит тот!</a:t>
            </a:r>
          </a:p>
        </p:txBody>
      </p:sp>
    </p:spTree>
    <p:extLst>
      <p:ext uri="{BB962C8B-B14F-4D97-AF65-F5344CB8AC3E}">
        <p14:creationId xmlns:p14="http://schemas.microsoft.com/office/powerpoint/2010/main" xmlns="" val="128321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25"/>
            <a:ext cx="8229600" cy="2143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5363" name="Рисунок 4" descr="http://festival.1september.ru/articles/313690/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28625" y="285750"/>
            <a:ext cx="3714750" cy="62150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4643438" y="357188"/>
            <a:ext cx="371475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Дом-ёжик-замок»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Дом красивый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Дом высокий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Ёж себе построил в соснах.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На дверях –замок большой,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Чтобы не  вошёл чужой.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 домик ёжик приволок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Для дверей большой замок.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 доме  ёжик на кладовку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Днём замок повесил ловко.</a:t>
            </a:r>
          </a:p>
        </p:txBody>
      </p:sp>
    </p:spTree>
    <p:extLst>
      <p:ext uri="{BB962C8B-B14F-4D97-AF65-F5344CB8AC3E}">
        <p14:creationId xmlns:p14="http://schemas.microsoft.com/office/powerpoint/2010/main" xmlns="" val="131736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785813"/>
            <a:ext cx="8229600" cy="2857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6387" name="Рисунок 5" descr="http://festival.1september.ru/articles/313690/img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28625" y="428625"/>
            <a:ext cx="3500438" cy="61674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4572000" y="1857375"/>
            <a:ext cx="3929063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/>
              <a:t>«Гусь-курица-петух»</a:t>
            </a:r>
          </a:p>
          <a:p>
            <a:pPr>
              <a:buFont typeface="Wingdings" pitchFamily="2" charset="2"/>
              <a:buNone/>
            </a:pPr>
            <a:r>
              <a:rPr lang="ru-RU"/>
              <a:t>Гусь гогочет: «Га-га-га!</a:t>
            </a:r>
          </a:p>
          <a:p>
            <a:pPr>
              <a:buFont typeface="Wingdings" pitchFamily="2" charset="2"/>
              <a:buNone/>
            </a:pPr>
            <a:r>
              <a:rPr lang="ru-RU"/>
              <a:t>Я обедаю в лугах».</a:t>
            </a:r>
          </a:p>
          <a:p>
            <a:pPr>
              <a:buFont typeface="Wingdings" pitchFamily="2" charset="2"/>
              <a:buNone/>
            </a:pPr>
            <a:r>
              <a:rPr lang="ru-RU"/>
              <a:t>Курочка: «Ко-ко,ко-ко!</a:t>
            </a:r>
          </a:p>
          <a:p>
            <a:pPr>
              <a:buFont typeface="Wingdings" pitchFamily="2" charset="2"/>
              <a:buNone/>
            </a:pPr>
            <a:r>
              <a:rPr lang="ru-RU"/>
              <a:t>Я в сарае, мне легко!»</a:t>
            </a:r>
          </a:p>
          <a:p>
            <a:pPr>
              <a:buFont typeface="Wingdings" pitchFamily="2" charset="2"/>
              <a:buNone/>
            </a:pPr>
            <a:r>
              <a:rPr lang="ru-RU"/>
              <a:t>Петушок: «Кукареку! </a:t>
            </a:r>
          </a:p>
          <a:p>
            <a:pPr>
              <a:buFont typeface="Wingdings" pitchFamily="2" charset="2"/>
              <a:buNone/>
            </a:pPr>
            <a:r>
              <a:rPr lang="ru-RU"/>
              <a:t>Я поесть везде смогу!»</a:t>
            </a:r>
          </a:p>
          <a:p>
            <a:pPr>
              <a:buFont typeface="Wingdings" pitchFamily="2" charset="2"/>
              <a:buNone/>
            </a:pPr>
            <a:r>
              <a:rPr lang="ru-RU"/>
              <a:t>Важно гусь сощурится:</a:t>
            </a:r>
          </a:p>
          <a:p>
            <a:pPr>
              <a:buFont typeface="Wingdings" pitchFamily="2" charset="2"/>
              <a:buNone/>
            </a:pPr>
            <a:r>
              <a:rPr lang="ru-RU"/>
              <a:t>«Не дружу я с курицей.</a:t>
            </a:r>
          </a:p>
          <a:p>
            <a:r>
              <a:rPr lang="ru-RU"/>
              <a:t>И с крикливым петухом</a:t>
            </a:r>
          </a:p>
          <a:p>
            <a:r>
              <a:rPr lang="ru-RU"/>
              <a:t>Курициным женихом</a:t>
            </a:r>
            <a:r>
              <a:rPr lang="ru-RU" sz="2400"/>
              <a:t>!»</a:t>
            </a:r>
          </a:p>
        </p:txBody>
      </p:sp>
    </p:spTree>
    <p:extLst>
      <p:ext uri="{BB962C8B-B14F-4D97-AF65-F5344CB8AC3E}">
        <p14:creationId xmlns:p14="http://schemas.microsoft.com/office/powerpoint/2010/main" xmlns="" val="2719200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571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7411" name="Рисунок 6" descr="http://festival.1september.ru/articles/313690/img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57188" y="642938"/>
            <a:ext cx="3690937" cy="55959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5000625" y="1143000"/>
            <a:ext cx="35718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«Зайчик-колечко-цепочка»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Вышел зайка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На крылечко.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Потерял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Своё колечко.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Зайку мы приободрили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И цепочку в дар купили.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  ****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Зайчик на крылечке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Отыскал колечко,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А свою цепочку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Приберёг для дочки.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91808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50"/>
            <a:ext cx="8229600" cy="2857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8435" name="Рисунок 7" descr="http://festival.1september.ru/articles/313690/img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0063" y="285750"/>
            <a:ext cx="3429000" cy="62865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4357688" y="571500"/>
            <a:ext cx="4143375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« Ножницы-собака-лошадка»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Катя ножницы берёт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И собачку подстрижёт,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А потом с лошадкой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Поиграет в прятки.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****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Ножницы стригут без брака: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Вот подстрижена собака,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На лысо - лошадка!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Ей пришлось несладко.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Улыбнулись куклы дружно: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Поменять ей  имидж нужно.</a:t>
            </a:r>
          </a:p>
        </p:txBody>
      </p:sp>
    </p:spTree>
    <p:extLst>
      <p:ext uri="{BB962C8B-B14F-4D97-AF65-F5344CB8AC3E}">
        <p14:creationId xmlns:p14="http://schemas.microsoft.com/office/powerpoint/2010/main" xmlns="" val="217110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</a:t>
            </a:r>
            <a:endParaRPr lang="ru-RU" b="1" smtClean="0">
              <a:solidFill>
                <a:srgbClr val="008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00200"/>
            <a:ext cx="4752975" cy="4529138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 smtClean="0">
                <a:latin typeface="Times New Roman" pitchFamily="18" charset="0"/>
              </a:rPr>
              <a:t>    </a:t>
            </a:r>
            <a:r>
              <a:rPr lang="ru-RU" b="1" smtClean="0">
                <a:latin typeface="Times New Roman" pitchFamily="18" charset="0"/>
              </a:rPr>
              <a:t>Любите вашего ребенка, помогите ему быть успешным, преодолеть трудности.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b="1" smtClean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 smtClean="0">
                <a:latin typeface="Times New Roman" pitchFamily="18" charset="0"/>
              </a:rPr>
              <a:t>    </a:t>
            </a:r>
            <a:r>
              <a:rPr lang="ru-RU" sz="2400" b="1" smtClean="0">
                <a:latin typeface="Times New Roman" pitchFamily="18" charset="0"/>
              </a:rPr>
              <a:t>ПОМНИТЕ, что</a:t>
            </a:r>
            <a:r>
              <a:rPr lang="ru-RU" sz="2400" smtClean="0">
                <a:latin typeface="Times New Roman" pitchFamily="18" charset="0"/>
              </a:rPr>
              <a:t> </a:t>
            </a:r>
            <a:r>
              <a:rPr lang="ru-RU" sz="2400" b="1" smtClean="0">
                <a:solidFill>
                  <a:srgbClr val="008000"/>
                </a:solidFill>
                <a:latin typeface="Times New Roman" pitchFamily="18" charset="0"/>
              </a:rPr>
              <a:t>«…дети похожи на розы – им нужен особый уход. И иногда поранишься о шипы, чтобы</a:t>
            </a:r>
            <a:r>
              <a:rPr lang="ru-RU" sz="2400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2400" b="1" smtClean="0">
                <a:solidFill>
                  <a:srgbClr val="008000"/>
                </a:solidFill>
                <a:latin typeface="Times New Roman" pitchFamily="18" charset="0"/>
              </a:rPr>
              <a:t>увидеть их красоту»</a:t>
            </a:r>
            <a:r>
              <a:rPr lang="ru-RU" sz="2400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(Мэри Ш. Курчинка)</a:t>
            </a:r>
          </a:p>
        </p:txBody>
      </p:sp>
      <p:pic>
        <p:nvPicPr>
          <p:cNvPr id="26631" name="Picture 7" descr="04500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227763" y="2557463"/>
            <a:ext cx="2233612" cy="2143125"/>
          </a:xfrm>
        </p:spPr>
      </p:pic>
    </p:spTree>
    <p:extLst>
      <p:ext uri="{BB962C8B-B14F-4D97-AF65-F5344CB8AC3E}">
        <p14:creationId xmlns:p14="http://schemas.microsoft.com/office/powerpoint/2010/main" xmlns="" val="225388542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12 -0.02397  0.033 -0.0586  0.058 -0.0586  C 0.095 -0.0586  0.125 -0.02264  0.125 0.02264  C 0.125 0.03729  0.122 0.05061  0.116 0.06259  C 0.117 0.06259  0.0 0.24239  0.0 0.24372  C 0.0 0.24239  -0.117 0.06259  -0.116 0.06259  C -0.122 0.05061  -0.125 0.03729  -0.125 0.02264  C -0.125 -0.02264  -0.095 -0.0586  -0.057 -0.0586  C -0.033 -0.0586  -0.012 -0.02397  0.0 0.0  Z" pathEditMode="relative" ptsTypes="">
                                      <p:cBhvr>
                                        <p:cTn id="36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357290" y="571481"/>
            <a:ext cx="5500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Гиперактивность</a:t>
            </a:r>
            <a:r>
              <a:rPr lang="ru-RU" dirty="0" smtClean="0"/>
              <a:t> – это синдром </a:t>
            </a:r>
            <a:r>
              <a:rPr lang="ru-RU" dirty="0" err="1" smtClean="0"/>
              <a:t>деффицита</a:t>
            </a:r>
            <a:r>
              <a:rPr lang="ru-RU" dirty="0" smtClean="0"/>
              <a:t> внимания (СДВГ)</a:t>
            </a:r>
            <a:endParaRPr lang="ru-RU" dirty="0"/>
          </a:p>
        </p:txBody>
      </p:sp>
      <p:pic>
        <p:nvPicPr>
          <p:cNvPr id="19" name="Picture 2" descr="Гиперактивный ребёнок: укрощаем строптивого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08878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Сайт родителей Саратова и Энгельса. Планирование, беременность, роды, воспитание детишек. Полезные статьи для родителей Саратов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1571612"/>
            <a:ext cx="3857652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Как воспитывать гиперактивного ребенка &quot; Моя семья - портал для мам, пап и детей.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52169"/>
            <a:ext cx="4104456" cy="240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В следующем году в Дедовичах отремонтируют детский сад &quot;Ручеек&quot; Люди ОБЩЕСТВО АиФ Псков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76" y="3929066"/>
            <a:ext cx="4044774" cy="258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460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4"/>
            <a:ext cx="7239000" cy="16795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проявления синдрома дефицита внимания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2963100"/>
            <a:ext cx="2357454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600" dirty="0" smtClean="0"/>
              <a:t>Невнимательность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2571744"/>
            <a:ext cx="257176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Гиперактивность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72198" y="2143116"/>
            <a:ext cx="214314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Импульсивность 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1714480" y="2071678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856826" y="2214554"/>
            <a:ext cx="42942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00760" y="1428736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03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75724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НЕВНИМАТЕЛЬНОСТЬ </a:t>
            </a:r>
            <a:r>
              <a:rPr lang="ru-RU" dirty="0" smtClean="0"/>
              <a:t>проявляется в:</a:t>
            </a:r>
          </a:p>
          <a:p>
            <a:r>
              <a:rPr lang="ru-RU" dirty="0" smtClean="0"/>
              <a:t>- </a:t>
            </a:r>
            <a:r>
              <a:rPr lang="ru-RU" sz="1400" dirty="0" smtClean="0"/>
              <a:t>невозможности сосредоточиться на деталях, выполнить задание без ошибок;</a:t>
            </a:r>
          </a:p>
          <a:p>
            <a:r>
              <a:rPr lang="ru-RU" sz="1400" dirty="0" smtClean="0"/>
              <a:t>- неспособности вслушиваться в обращенную речь;</a:t>
            </a:r>
          </a:p>
          <a:p>
            <a:r>
              <a:rPr lang="ru-RU" sz="1400" dirty="0" smtClean="0"/>
              <a:t>- забывчивости;</a:t>
            </a:r>
          </a:p>
          <a:p>
            <a:r>
              <a:rPr lang="ru-RU" sz="1400" dirty="0" smtClean="0"/>
              <a:t>- неспособности доводить выполняемую работу до конца;</a:t>
            </a:r>
          </a:p>
          <a:p>
            <a:r>
              <a:rPr lang="ru-RU" sz="1400" dirty="0" smtClean="0"/>
              <a:t>- неспособности организовать свою деятельность;</a:t>
            </a:r>
          </a:p>
          <a:p>
            <a:r>
              <a:rPr lang="ru-RU" sz="1400" dirty="0" smtClean="0"/>
              <a:t>- рассеянности, отвлекаемости;</a:t>
            </a:r>
          </a:p>
          <a:p>
            <a:r>
              <a:rPr lang="ru-RU" sz="1400" dirty="0" smtClean="0"/>
              <a:t>- избегании работы, требующей усидчивости;</a:t>
            </a:r>
          </a:p>
          <a:p>
            <a:pPr>
              <a:buFontTx/>
              <a:buChar char="-"/>
            </a:pPr>
            <a:r>
              <a:rPr lang="ru-RU" sz="1400" dirty="0" smtClean="0"/>
              <a:t>частой </a:t>
            </a:r>
            <a:r>
              <a:rPr lang="ru-RU" sz="1400" dirty="0" smtClean="0"/>
              <a:t>потере предметов, необходимых для выполнения заданий ( карандаши, ручки, линейки, ластики и т.д</a:t>
            </a:r>
            <a:r>
              <a:rPr lang="ru-RU" sz="1400" dirty="0" smtClean="0"/>
              <a:t>.).</a:t>
            </a:r>
          </a:p>
          <a:p>
            <a:r>
              <a:rPr lang="ru-RU" sz="1400" dirty="0" smtClean="0"/>
              <a:t>ИПЕРАКТИВНОСТЬ.</a:t>
            </a:r>
          </a:p>
          <a:p>
            <a:r>
              <a:rPr lang="ru-RU" sz="1400" dirty="0" smtClean="0"/>
              <a:t>Ребенок:</a:t>
            </a:r>
          </a:p>
          <a:p>
            <a:r>
              <a:rPr lang="ru-RU" sz="1400" dirty="0" smtClean="0"/>
              <a:t>- суетлив, не может сидеть спокойно;</a:t>
            </a:r>
          </a:p>
          <a:p>
            <a:r>
              <a:rPr lang="ru-RU" sz="1400" dirty="0" smtClean="0"/>
              <a:t>- не может играть в тихие игры;</a:t>
            </a:r>
          </a:p>
          <a:p>
            <a:r>
              <a:rPr lang="ru-RU" sz="1400" dirty="0" smtClean="0"/>
              <a:t>- вскакивает с места без разрешения;</a:t>
            </a:r>
          </a:p>
          <a:p>
            <a:r>
              <a:rPr lang="ru-RU" sz="1400" dirty="0" smtClean="0"/>
              <a:t>- бесцельно бегает, ёрзает, карабкается.</a:t>
            </a:r>
          </a:p>
          <a:p>
            <a:r>
              <a:rPr lang="ru-RU" sz="1400" dirty="0" smtClean="0"/>
              <a:t>.ИМПУЛЬСИВНОСТЬ.</a:t>
            </a:r>
          </a:p>
          <a:p>
            <a:r>
              <a:rPr lang="ru-RU" sz="1400" dirty="0" smtClean="0"/>
              <a:t>Ребенок:</a:t>
            </a:r>
          </a:p>
          <a:p>
            <a:r>
              <a:rPr lang="ru-RU" sz="1400" dirty="0" smtClean="0"/>
              <a:t>- выкрикивает ответ, не дослушав вопрос;</a:t>
            </a:r>
          </a:p>
          <a:p>
            <a:r>
              <a:rPr lang="ru-RU" sz="1400" dirty="0" smtClean="0"/>
              <a:t>- часто перебивает говорящего;</a:t>
            </a:r>
          </a:p>
          <a:p>
            <a:r>
              <a:rPr lang="ru-RU" sz="1400" dirty="0" smtClean="0"/>
              <a:t>- не может дождаться своей очереди;</a:t>
            </a:r>
          </a:p>
          <a:p>
            <a:r>
              <a:rPr lang="ru-RU" sz="1400" dirty="0" smtClean="0"/>
              <a:t>- конфликтный, бурно выражает своё недовольство.</a:t>
            </a:r>
          </a:p>
          <a:p>
            <a:pPr>
              <a:buFontTx/>
              <a:buChar char="-"/>
            </a:pPr>
            <a:endParaRPr lang="ru-RU" sz="1400" dirty="0" smtClean="0"/>
          </a:p>
          <a:p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377280"/>
            <a:ext cx="4810134" cy="64807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45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АНКЕТА ДЛЯ РОДИТЕЛЕЙ </a:t>
            </a:r>
            <a:r>
              <a:rPr lang="ru-RU" sz="2000" b="1" dirty="0"/>
              <a:t>ГИПЕРАКТИВНЫХ</a:t>
            </a:r>
            <a:r>
              <a:rPr lang="ru-RU" b="1" dirty="0"/>
              <a:t> ДЕТЕЙ</a:t>
            </a:r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928670"/>
            <a:ext cx="90011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Обведите кружком цифры напротив тех высказываний, с которыми Вы согласны.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Мой ребенок: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очень подвижен, много бегает, постоянно вертится.........................................</a:t>
            </a:r>
            <a:r>
              <a:rPr lang="ru-RU" sz="1600" dirty="0" smtClean="0"/>
              <a:t>1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спит намного меньше, чем другие дети...............</a:t>
            </a:r>
            <a:r>
              <a:rPr lang="ru-RU" sz="1600" dirty="0" smtClean="0"/>
              <a:t>2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очень говорлив...............................................</a:t>
            </a:r>
            <a:r>
              <a:rPr lang="ru-RU" sz="1600" dirty="0" smtClean="0"/>
              <a:t>3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не может тихо, спокойно играть или заниматься чем-то.....................................</a:t>
            </a:r>
            <a:r>
              <a:rPr lang="ru-RU" sz="1600" dirty="0" smtClean="0"/>
              <a:t>4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 трудом дожидается своей очереди (в играх, в магазинах)......................................</a:t>
            </a:r>
            <a:r>
              <a:rPr lang="ru-RU" sz="1600" dirty="0" smtClean="0"/>
              <a:t>5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начинает отвечать, не дослушав вопроса, или, наоборот, задав вопрос, не слушает ответа ...</a:t>
            </a:r>
            <a:r>
              <a:rPr lang="ru-RU" sz="1600" dirty="0" smtClean="0"/>
              <a:t>6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часто мешает другим, вмешивается в разговоры взрослых......................................</a:t>
            </a:r>
            <a:r>
              <a:rPr lang="ru-RU" sz="1600" dirty="0" smtClean="0"/>
              <a:t>7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не может спокойно дожидаться вознаграждения (если, например, обещали ему что-то купить</a:t>
            </a:r>
            <a:r>
              <a:rPr lang="ru-RU" sz="1600" dirty="0" smtClean="0"/>
              <a:t>)... 8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часто не слышит, когда к нему обращаются........</a:t>
            </a:r>
            <a:r>
              <a:rPr lang="ru-RU" sz="1600" dirty="0" smtClean="0"/>
              <a:t>9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легко отвлекается, когда ему читают книгу......</a:t>
            </a:r>
            <a:r>
              <a:rPr lang="ru-RU" sz="1600" dirty="0" smtClean="0"/>
              <a:t>10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часто не доводит начатое дело (игру, задание) до конца</a:t>
            </a:r>
            <a:r>
              <a:rPr lang="ru-RU" sz="1600" dirty="0" smtClean="0"/>
              <a:t>................................................11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избегает занятий, где требуется длительное сосредоточение.............................12</a:t>
            </a:r>
            <a:br>
              <a:rPr lang="ru-RU" sz="1600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Сделать </a:t>
            </a:r>
            <a:r>
              <a:rPr lang="ru-RU" b="1" dirty="0"/>
              <a:t>заключение о наличии у ребенка СДВГ можно, если в течение полугода </a:t>
            </a:r>
            <a:r>
              <a:rPr lang="ru-RU" b="1" dirty="0" smtClean="0"/>
              <a:t>и в </a:t>
            </a:r>
            <a:r>
              <a:rPr lang="ru-RU" b="1" dirty="0"/>
              <a:t>детском учреждении, и дома наблюдаются не менее семи симптомов из перечисленных.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64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КОРРЕКЦИЯ В СЕМЬЕ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113588" cy="1612900"/>
          </a:xfrm>
        </p:spPr>
        <p:txBody>
          <a:bodyPr/>
          <a:lstStyle/>
          <a:p>
            <a:pPr marL="342900" indent="-342900" algn="ctr" eaLnBrk="1" hangingPunct="1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 smtClean="0">
                <a:solidFill>
                  <a:srgbClr val="808000"/>
                </a:solidFill>
                <a:latin typeface="Times New Roman" pitchFamily="18" charset="0"/>
              </a:rPr>
              <a:t>При воспитании гиперактивного ребенка</a:t>
            </a:r>
            <a:r>
              <a:rPr lang="en-GB" sz="3200" b="1" smtClean="0">
                <a:latin typeface="Times New Roman" pitchFamily="18" charset="0"/>
              </a:rPr>
              <a:t> </a:t>
            </a:r>
            <a:r>
              <a:rPr lang="en-GB" sz="3200" b="1" smtClean="0">
                <a:solidFill>
                  <a:srgbClr val="808000"/>
                </a:solidFill>
                <a:latin typeface="Times New Roman" pitchFamily="18" charset="0"/>
              </a:rPr>
              <a:t>близкие должны избегать </a:t>
            </a:r>
            <a:r>
              <a:rPr lang="en-GB" sz="3200" b="1" u="sng" smtClean="0">
                <a:solidFill>
                  <a:srgbClr val="808000"/>
                </a:solidFill>
                <a:latin typeface="Times New Roman" pitchFamily="18" charset="0"/>
              </a:rPr>
              <a:t>двух крайностей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3213100"/>
            <a:ext cx="4176712" cy="3240088"/>
            <a:chOff x="113" y="2024"/>
            <a:chExt cx="2586" cy="1906"/>
          </a:xfrm>
        </p:grpSpPr>
        <p:sp>
          <p:nvSpPr>
            <p:cNvPr id="9220" name="Freeform 4"/>
            <p:cNvSpPr>
              <a:spLocks noChangeArrowheads="1"/>
            </p:cNvSpPr>
            <p:nvPr/>
          </p:nvSpPr>
          <p:spPr bwMode="auto">
            <a:xfrm>
              <a:off x="113" y="2024"/>
              <a:ext cx="2586" cy="1906"/>
            </a:xfrm>
            <a:custGeom>
              <a:avLst/>
              <a:gdLst/>
              <a:ahLst/>
              <a:cxnLst>
                <a:cxn ang="0">
                  <a:pos x="5135" y="6288"/>
                </a:cxn>
                <a:cxn ang="0">
                  <a:pos x="5698" y="6304"/>
                </a:cxn>
                <a:cxn ang="0">
                  <a:pos x="6261" y="6289"/>
                </a:cxn>
                <a:cxn ang="0">
                  <a:pos x="6819" y="6243"/>
                </a:cxn>
                <a:cxn ang="0">
                  <a:pos x="7366" y="6167"/>
                </a:cxn>
                <a:cxn ang="0">
                  <a:pos x="7897" y="6061"/>
                </a:cxn>
                <a:cxn ang="0">
                  <a:pos x="8406" y="5927"/>
                </a:cxn>
                <a:cxn ang="0">
                  <a:pos x="8889" y="5766"/>
                </a:cxn>
                <a:cxn ang="0">
                  <a:pos x="9340" y="5579"/>
                </a:cxn>
                <a:cxn ang="0">
                  <a:pos x="9756" y="5368"/>
                </a:cxn>
                <a:cxn ang="0">
                  <a:pos x="10133" y="5136"/>
                </a:cxn>
                <a:cxn ang="0">
                  <a:pos x="10465" y="4884"/>
                </a:cxn>
                <a:cxn ang="0">
                  <a:pos x="10752" y="4616"/>
                </a:cxn>
                <a:cxn ang="0">
                  <a:pos x="10989" y="4333"/>
                </a:cxn>
                <a:cxn ang="0">
                  <a:pos x="11174" y="4038"/>
                </a:cxn>
                <a:cxn ang="0">
                  <a:pos x="11306" y="3735"/>
                </a:cxn>
                <a:cxn ang="0">
                  <a:pos x="11382" y="3426"/>
                </a:cxn>
                <a:cxn ang="0">
                  <a:pos x="11404" y="3115"/>
                </a:cxn>
                <a:cxn ang="0">
                  <a:pos x="11369" y="2804"/>
                </a:cxn>
                <a:cxn ang="0">
                  <a:pos x="11279" y="2496"/>
                </a:cxn>
                <a:cxn ang="0">
                  <a:pos x="11135" y="2195"/>
                </a:cxn>
                <a:cxn ang="0">
                  <a:pos x="10937" y="1903"/>
                </a:cxn>
                <a:cxn ang="0">
                  <a:pos x="10688" y="1623"/>
                </a:cxn>
                <a:cxn ang="0">
                  <a:pos x="10390" y="1358"/>
                </a:cxn>
                <a:cxn ang="0">
                  <a:pos x="10047" y="1111"/>
                </a:cxn>
                <a:cxn ang="0">
                  <a:pos x="9661" y="883"/>
                </a:cxn>
                <a:cxn ang="0">
                  <a:pos x="9236" y="678"/>
                </a:cxn>
                <a:cxn ang="0">
                  <a:pos x="8776" y="497"/>
                </a:cxn>
                <a:cxn ang="0">
                  <a:pos x="8287" y="343"/>
                </a:cxn>
                <a:cxn ang="0">
                  <a:pos x="7772" y="215"/>
                </a:cxn>
                <a:cxn ang="0">
                  <a:pos x="7237" y="116"/>
                </a:cxn>
                <a:cxn ang="0">
                  <a:pos x="6687" y="47"/>
                </a:cxn>
                <a:cxn ang="0">
                  <a:pos x="6128" y="9"/>
                </a:cxn>
                <a:cxn ang="0">
                  <a:pos x="5564" y="1"/>
                </a:cxn>
                <a:cxn ang="0">
                  <a:pos x="5001" y="24"/>
                </a:cxn>
                <a:cxn ang="0">
                  <a:pos x="4446" y="77"/>
                </a:cxn>
                <a:cxn ang="0">
                  <a:pos x="3902" y="161"/>
                </a:cxn>
                <a:cxn ang="0">
                  <a:pos x="3377" y="274"/>
                </a:cxn>
                <a:cxn ang="0">
                  <a:pos x="2874" y="415"/>
                </a:cxn>
                <a:cxn ang="0">
                  <a:pos x="2398" y="583"/>
                </a:cxn>
                <a:cxn ang="0">
                  <a:pos x="1955" y="776"/>
                </a:cxn>
                <a:cxn ang="0">
                  <a:pos x="1549" y="992"/>
                </a:cxn>
                <a:cxn ang="0">
                  <a:pos x="1183" y="1229"/>
                </a:cxn>
                <a:cxn ang="0">
                  <a:pos x="862" y="1486"/>
                </a:cxn>
                <a:cxn ang="0">
                  <a:pos x="588" y="1758"/>
                </a:cxn>
                <a:cxn ang="0">
                  <a:pos x="364" y="2044"/>
                </a:cxn>
                <a:cxn ang="0">
                  <a:pos x="192" y="2341"/>
                </a:cxn>
                <a:cxn ang="0">
                  <a:pos x="74" y="2646"/>
                </a:cxn>
                <a:cxn ang="0">
                  <a:pos x="11" y="2956"/>
                </a:cxn>
                <a:cxn ang="0">
                  <a:pos x="4" y="3268"/>
                </a:cxn>
                <a:cxn ang="0">
                  <a:pos x="52" y="3578"/>
                </a:cxn>
                <a:cxn ang="0">
                  <a:pos x="156" y="3885"/>
                </a:cxn>
                <a:cxn ang="0">
                  <a:pos x="314" y="4184"/>
                </a:cxn>
                <a:cxn ang="0">
                  <a:pos x="525" y="4473"/>
                </a:cxn>
                <a:cxn ang="0">
                  <a:pos x="786" y="4749"/>
                </a:cxn>
                <a:cxn ang="0">
                  <a:pos x="1096" y="5010"/>
                </a:cxn>
                <a:cxn ang="0">
                  <a:pos x="1451" y="5252"/>
                </a:cxn>
              </a:cxnLst>
              <a:rect l="0" t="0" r="r" b="b"/>
              <a:pathLst>
                <a:path w="11405" h="8403">
                  <a:moveTo>
                    <a:pt x="5684" y="8402"/>
                  </a:moveTo>
                  <a:lnTo>
                    <a:pt x="4855" y="6269"/>
                  </a:lnTo>
                  <a:lnTo>
                    <a:pt x="4995" y="6280"/>
                  </a:lnTo>
                  <a:lnTo>
                    <a:pt x="5135" y="6288"/>
                  </a:lnTo>
                  <a:lnTo>
                    <a:pt x="5275" y="6295"/>
                  </a:lnTo>
                  <a:lnTo>
                    <a:pt x="5416" y="6300"/>
                  </a:lnTo>
                  <a:lnTo>
                    <a:pt x="5557" y="6303"/>
                  </a:lnTo>
                  <a:lnTo>
                    <a:pt x="5698" y="6304"/>
                  </a:lnTo>
                  <a:lnTo>
                    <a:pt x="5839" y="6303"/>
                  </a:lnTo>
                  <a:lnTo>
                    <a:pt x="5980" y="6300"/>
                  </a:lnTo>
                  <a:lnTo>
                    <a:pt x="6121" y="6295"/>
                  </a:lnTo>
                  <a:lnTo>
                    <a:pt x="6261" y="6289"/>
                  </a:lnTo>
                  <a:lnTo>
                    <a:pt x="6402" y="6280"/>
                  </a:lnTo>
                  <a:lnTo>
                    <a:pt x="6541" y="6270"/>
                  </a:lnTo>
                  <a:lnTo>
                    <a:pt x="6681" y="6257"/>
                  </a:lnTo>
                  <a:lnTo>
                    <a:pt x="6819" y="6243"/>
                  </a:lnTo>
                  <a:lnTo>
                    <a:pt x="6957" y="6227"/>
                  </a:lnTo>
                  <a:lnTo>
                    <a:pt x="7095" y="6209"/>
                  </a:lnTo>
                  <a:lnTo>
                    <a:pt x="7231" y="6189"/>
                  </a:lnTo>
                  <a:lnTo>
                    <a:pt x="7366" y="6167"/>
                  </a:lnTo>
                  <a:lnTo>
                    <a:pt x="7501" y="6143"/>
                  </a:lnTo>
                  <a:lnTo>
                    <a:pt x="7634" y="6118"/>
                  </a:lnTo>
                  <a:lnTo>
                    <a:pt x="7766" y="6090"/>
                  </a:lnTo>
                  <a:lnTo>
                    <a:pt x="7897" y="6061"/>
                  </a:lnTo>
                  <a:lnTo>
                    <a:pt x="8026" y="6030"/>
                  </a:lnTo>
                  <a:lnTo>
                    <a:pt x="8154" y="5998"/>
                  </a:lnTo>
                  <a:lnTo>
                    <a:pt x="8281" y="5963"/>
                  </a:lnTo>
                  <a:lnTo>
                    <a:pt x="8406" y="5927"/>
                  </a:lnTo>
                  <a:lnTo>
                    <a:pt x="8529" y="5889"/>
                  </a:lnTo>
                  <a:lnTo>
                    <a:pt x="8651" y="5850"/>
                  </a:lnTo>
                  <a:lnTo>
                    <a:pt x="8771" y="5809"/>
                  </a:lnTo>
                  <a:lnTo>
                    <a:pt x="8889" y="5766"/>
                  </a:lnTo>
                  <a:lnTo>
                    <a:pt x="9005" y="5721"/>
                  </a:lnTo>
                  <a:lnTo>
                    <a:pt x="9119" y="5675"/>
                  </a:lnTo>
                  <a:lnTo>
                    <a:pt x="9231" y="5628"/>
                  </a:lnTo>
                  <a:lnTo>
                    <a:pt x="9340" y="5579"/>
                  </a:lnTo>
                  <a:lnTo>
                    <a:pt x="9448" y="5528"/>
                  </a:lnTo>
                  <a:lnTo>
                    <a:pt x="9553" y="5477"/>
                  </a:lnTo>
                  <a:lnTo>
                    <a:pt x="9656" y="5423"/>
                  </a:lnTo>
                  <a:lnTo>
                    <a:pt x="9756" y="5368"/>
                  </a:lnTo>
                  <a:lnTo>
                    <a:pt x="9854" y="5312"/>
                  </a:lnTo>
                  <a:lnTo>
                    <a:pt x="9950" y="5255"/>
                  </a:lnTo>
                  <a:lnTo>
                    <a:pt x="10042" y="5196"/>
                  </a:lnTo>
                  <a:lnTo>
                    <a:pt x="10133" y="5136"/>
                  </a:lnTo>
                  <a:lnTo>
                    <a:pt x="10220" y="5075"/>
                  </a:lnTo>
                  <a:lnTo>
                    <a:pt x="10305" y="5013"/>
                  </a:lnTo>
                  <a:lnTo>
                    <a:pt x="10386" y="4949"/>
                  </a:lnTo>
                  <a:lnTo>
                    <a:pt x="10465" y="4884"/>
                  </a:lnTo>
                  <a:lnTo>
                    <a:pt x="10542" y="4819"/>
                  </a:lnTo>
                  <a:lnTo>
                    <a:pt x="10615" y="4752"/>
                  </a:lnTo>
                  <a:lnTo>
                    <a:pt x="10685" y="4684"/>
                  </a:lnTo>
                  <a:lnTo>
                    <a:pt x="10752" y="4616"/>
                  </a:lnTo>
                  <a:lnTo>
                    <a:pt x="10816" y="4546"/>
                  </a:lnTo>
                  <a:lnTo>
                    <a:pt x="10877" y="4476"/>
                  </a:lnTo>
                  <a:lnTo>
                    <a:pt x="10934" y="4405"/>
                  </a:lnTo>
                  <a:lnTo>
                    <a:pt x="10989" y="4333"/>
                  </a:lnTo>
                  <a:lnTo>
                    <a:pt x="11040" y="4260"/>
                  </a:lnTo>
                  <a:lnTo>
                    <a:pt x="11088" y="4187"/>
                  </a:lnTo>
                  <a:lnTo>
                    <a:pt x="11133" y="4113"/>
                  </a:lnTo>
                  <a:lnTo>
                    <a:pt x="11174" y="4038"/>
                  </a:lnTo>
                  <a:lnTo>
                    <a:pt x="11212" y="3963"/>
                  </a:lnTo>
                  <a:lnTo>
                    <a:pt x="11246" y="3888"/>
                  </a:lnTo>
                  <a:lnTo>
                    <a:pt x="11278" y="3812"/>
                  </a:lnTo>
                  <a:lnTo>
                    <a:pt x="11306" y="3735"/>
                  </a:lnTo>
                  <a:lnTo>
                    <a:pt x="11330" y="3658"/>
                  </a:lnTo>
                  <a:lnTo>
                    <a:pt x="11351" y="3581"/>
                  </a:lnTo>
                  <a:lnTo>
                    <a:pt x="11368" y="3504"/>
                  </a:lnTo>
                  <a:lnTo>
                    <a:pt x="11382" y="3426"/>
                  </a:lnTo>
                  <a:lnTo>
                    <a:pt x="11393" y="3349"/>
                  </a:lnTo>
                  <a:lnTo>
                    <a:pt x="11400" y="3271"/>
                  </a:lnTo>
                  <a:lnTo>
                    <a:pt x="11404" y="3193"/>
                  </a:lnTo>
                  <a:lnTo>
                    <a:pt x="11404" y="3115"/>
                  </a:lnTo>
                  <a:lnTo>
                    <a:pt x="11400" y="3037"/>
                  </a:lnTo>
                  <a:lnTo>
                    <a:pt x="11393" y="2959"/>
                  </a:lnTo>
                  <a:lnTo>
                    <a:pt x="11383" y="2881"/>
                  </a:lnTo>
                  <a:lnTo>
                    <a:pt x="11369" y="2804"/>
                  </a:lnTo>
                  <a:lnTo>
                    <a:pt x="11352" y="2726"/>
                  </a:lnTo>
                  <a:lnTo>
                    <a:pt x="11331" y="2649"/>
                  </a:lnTo>
                  <a:lnTo>
                    <a:pt x="11307" y="2572"/>
                  </a:lnTo>
                  <a:lnTo>
                    <a:pt x="11279" y="2496"/>
                  </a:lnTo>
                  <a:lnTo>
                    <a:pt x="11248" y="2420"/>
                  </a:lnTo>
                  <a:lnTo>
                    <a:pt x="11214" y="2344"/>
                  </a:lnTo>
                  <a:lnTo>
                    <a:pt x="11176" y="2269"/>
                  </a:lnTo>
                  <a:lnTo>
                    <a:pt x="11135" y="2195"/>
                  </a:lnTo>
                  <a:lnTo>
                    <a:pt x="11090" y="2121"/>
                  </a:lnTo>
                  <a:lnTo>
                    <a:pt x="11042" y="2047"/>
                  </a:lnTo>
                  <a:lnTo>
                    <a:pt x="10991" y="1974"/>
                  </a:lnTo>
                  <a:lnTo>
                    <a:pt x="10937" y="1903"/>
                  </a:lnTo>
                  <a:lnTo>
                    <a:pt x="10879" y="1831"/>
                  </a:lnTo>
                  <a:lnTo>
                    <a:pt x="10819" y="1761"/>
                  </a:lnTo>
                  <a:lnTo>
                    <a:pt x="10755" y="1691"/>
                  </a:lnTo>
                  <a:lnTo>
                    <a:pt x="10688" y="1623"/>
                  </a:lnTo>
                  <a:lnTo>
                    <a:pt x="10618" y="1555"/>
                  </a:lnTo>
                  <a:lnTo>
                    <a:pt x="10545" y="1488"/>
                  </a:lnTo>
                  <a:lnTo>
                    <a:pt x="10469" y="1423"/>
                  </a:lnTo>
                  <a:lnTo>
                    <a:pt x="10390" y="1358"/>
                  </a:lnTo>
                  <a:lnTo>
                    <a:pt x="10309" y="1294"/>
                  </a:lnTo>
                  <a:lnTo>
                    <a:pt x="10224" y="1232"/>
                  </a:lnTo>
                  <a:lnTo>
                    <a:pt x="10137" y="1171"/>
                  </a:lnTo>
                  <a:lnTo>
                    <a:pt x="10047" y="1111"/>
                  </a:lnTo>
                  <a:lnTo>
                    <a:pt x="9954" y="1052"/>
                  </a:lnTo>
                  <a:lnTo>
                    <a:pt x="9859" y="994"/>
                  </a:lnTo>
                  <a:lnTo>
                    <a:pt x="9761" y="938"/>
                  </a:lnTo>
                  <a:lnTo>
                    <a:pt x="9661" y="883"/>
                  </a:lnTo>
                  <a:lnTo>
                    <a:pt x="9558" y="830"/>
                  </a:lnTo>
                  <a:lnTo>
                    <a:pt x="9453" y="778"/>
                  </a:lnTo>
                  <a:lnTo>
                    <a:pt x="9345" y="727"/>
                  </a:lnTo>
                  <a:lnTo>
                    <a:pt x="9236" y="678"/>
                  </a:lnTo>
                  <a:lnTo>
                    <a:pt x="9124" y="631"/>
                  </a:lnTo>
                  <a:lnTo>
                    <a:pt x="9010" y="585"/>
                  </a:lnTo>
                  <a:lnTo>
                    <a:pt x="8894" y="540"/>
                  </a:lnTo>
                  <a:lnTo>
                    <a:pt x="8776" y="497"/>
                  </a:lnTo>
                  <a:lnTo>
                    <a:pt x="8657" y="456"/>
                  </a:lnTo>
                  <a:lnTo>
                    <a:pt x="8535" y="417"/>
                  </a:lnTo>
                  <a:lnTo>
                    <a:pt x="8412" y="379"/>
                  </a:lnTo>
                  <a:lnTo>
                    <a:pt x="8287" y="343"/>
                  </a:lnTo>
                  <a:lnTo>
                    <a:pt x="8161" y="308"/>
                  </a:lnTo>
                  <a:lnTo>
                    <a:pt x="8033" y="275"/>
                  </a:lnTo>
                  <a:lnTo>
                    <a:pt x="7903" y="244"/>
                  </a:lnTo>
                  <a:lnTo>
                    <a:pt x="7772" y="215"/>
                  </a:lnTo>
                  <a:lnTo>
                    <a:pt x="7640" y="188"/>
                  </a:lnTo>
                  <a:lnTo>
                    <a:pt x="7507" y="162"/>
                  </a:lnTo>
                  <a:lnTo>
                    <a:pt x="7373" y="138"/>
                  </a:lnTo>
                  <a:lnTo>
                    <a:pt x="7237" y="116"/>
                  </a:lnTo>
                  <a:lnTo>
                    <a:pt x="7101" y="96"/>
                  </a:lnTo>
                  <a:lnTo>
                    <a:pt x="6964" y="78"/>
                  </a:lnTo>
                  <a:lnTo>
                    <a:pt x="6826" y="62"/>
                  </a:lnTo>
                  <a:lnTo>
                    <a:pt x="6687" y="47"/>
                  </a:lnTo>
                  <a:lnTo>
                    <a:pt x="6548" y="35"/>
                  </a:lnTo>
                  <a:lnTo>
                    <a:pt x="6408" y="24"/>
                  </a:lnTo>
                  <a:lnTo>
                    <a:pt x="6268" y="16"/>
                  </a:lnTo>
                  <a:lnTo>
                    <a:pt x="6128" y="9"/>
                  </a:lnTo>
                  <a:lnTo>
                    <a:pt x="5987" y="4"/>
                  </a:lnTo>
                  <a:lnTo>
                    <a:pt x="5846" y="1"/>
                  </a:lnTo>
                  <a:lnTo>
                    <a:pt x="5705" y="0"/>
                  </a:lnTo>
                  <a:lnTo>
                    <a:pt x="5564" y="1"/>
                  </a:lnTo>
                  <a:lnTo>
                    <a:pt x="5423" y="4"/>
                  </a:lnTo>
                  <a:lnTo>
                    <a:pt x="5282" y="9"/>
                  </a:lnTo>
                  <a:lnTo>
                    <a:pt x="5142" y="15"/>
                  </a:lnTo>
                  <a:lnTo>
                    <a:pt x="5001" y="24"/>
                  </a:lnTo>
                  <a:lnTo>
                    <a:pt x="4862" y="34"/>
                  </a:lnTo>
                  <a:lnTo>
                    <a:pt x="4722" y="47"/>
                  </a:lnTo>
                  <a:lnTo>
                    <a:pt x="4584" y="61"/>
                  </a:lnTo>
                  <a:lnTo>
                    <a:pt x="4446" y="77"/>
                  </a:lnTo>
                  <a:lnTo>
                    <a:pt x="4309" y="96"/>
                  </a:lnTo>
                  <a:lnTo>
                    <a:pt x="4172" y="116"/>
                  </a:lnTo>
                  <a:lnTo>
                    <a:pt x="4037" y="137"/>
                  </a:lnTo>
                  <a:lnTo>
                    <a:pt x="3902" y="161"/>
                  </a:lnTo>
                  <a:lnTo>
                    <a:pt x="3769" y="187"/>
                  </a:lnTo>
                  <a:lnTo>
                    <a:pt x="3637" y="214"/>
                  </a:lnTo>
                  <a:lnTo>
                    <a:pt x="3506" y="243"/>
                  </a:lnTo>
                  <a:lnTo>
                    <a:pt x="3377" y="274"/>
                  </a:lnTo>
                  <a:lnTo>
                    <a:pt x="3249" y="307"/>
                  </a:lnTo>
                  <a:lnTo>
                    <a:pt x="3122" y="341"/>
                  </a:lnTo>
                  <a:lnTo>
                    <a:pt x="2997" y="377"/>
                  </a:lnTo>
                  <a:lnTo>
                    <a:pt x="2874" y="415"/>
                  </a:lnTo>
                  <a:lnTo>
                    <a:pt x="2752" y="455"/>
                  </a:lnTo>
                  <a:lnTo>
                    <a:pt x="2632" y="496"/>
                  </a:lnTo>
                  <a:lnTo>
                    <a:pt x="2514" y="539"/>
                  </a:lnTo>
                  <a:lnTo>
                    <a:pt x="2398" y="583"/>
                  </a:lnTo>
                  <a:lnTo>
                    <a:pt x="2284" y="629"/>
                  </a:lnTo>
                  <a:lnTo>
                    <a:pt x="2173" y="676"/>
                  </a:lnTo>
                  <a:lnTo>
                    <a:pt x="2063" y="725"/>
                  </a:lnTo>
                  <a:lnTo>
                    <a:pt x="1955" y="776"/>
                  </a:lnTo>
                  <a:lnTo>
                    <a:pt x="1850" y="828"/>
                  </a:lnTo>
                  <a:lnTo>
                    <a:pt x="1747" y="881"/>
                  </a:lnTo>
                  <a:lnTo>
                    <a:pt x="1647" y="936"/>
                  </a:lnTo>
                  <a:lnTo>
                    <a:pt x="1549" y="992"/>
                  </a:lnTo>
                  <a:lnTo>
                    <a:pt x="1454" y="1050"/>
                  </a:lnTo>
                  <a:lnTo>
                    <a:pt x="1361" y="1108"/>
                  </a:lnTo>
                  <a:lnTo>
                    <a:pt x="1271" y="1168"/>
                  </a:lnTo>
                  <a:lnTo>
                    <a:pt x="1183" y="1229"/>
                  </a:lnTo>
                  <a:lnTo>
                    <a:pt x="1099" y="1292"/>
                  </a:lnTo>
                  <a:lnTo>
                    <a:pt x="1017" y="1355"/>
                  </a:lnTo>
                  <a:lnTo>
                    <a:pt x="938" y="1420"/>
                  </a:lnTo>
                  <a:lnTo>
                    <a:pt x="862" y="1486"/>
                  </a:lnTo>
                  <a:lnTo>
                    <a:pt x="789" y="1552"/>
                  </a:lnTo>
                  <a:lnTo>
                    <a:pt x="719" y="1620"/>
                  </a:lnTo>
                  <a:lnTo>
                    <a:pt x="652" y="1689"/>
                  </a:lnTo>
                  <a:lnTo>
                    <a:pt x="588" y="1758"/>
                  </a:lnTo>
                  <a:lnTo>
                    <a:pt x="527" y="1828"/>
                  </a:lnTo>
                  <a:lnTo>
                    <a:pt x="469" y="1900"/>
                  </a:lnTo>
                  <a:lnTo>
                    <a:pt x="415" y="1972"/>
                  </a:lnTo>
                  <a:lnTo>
                    <a:pt x="364" y="2044"/>
                  </a:lnTo>
                  <a:lnTo>
                    <a:pt x="316" y="2118"/>
                  </a:lnTo>
                  <a:lnTo>
                    <a:pt x="271" y="2192"/>
                  </a:lnTo>
                  <a:lnTo>
                    <a:pt x="230" y="2266"/>
                  </a:lnTo>
                  <a:lnTo>
                    <a:pt x="192" y="2341"/>
                  </a:lnTo>
                  <a:lnTo>
                    <a:pt x="157" y="2417"/>
                  </a:lnTo>
                  <a:lnTo>
                    <a:pt x="126" y="2493"/>
                  </a:lnTo>
                  <a:lnTo>
                    <a:pt x="98" y="2569"/>
                  </a:lnTo>
                  <a:lnTo>
                    <a:pt x="74" y="2646"/>
                  </a:lnTo>
                  <a:lnTo>
                    <a:pt x="53" y="2723"/>
                  </a:lnTo>
                  <a:lnTo>
                    <a:pt x="36" y="2801"/>
                  </a:lnTo>
                  <a:lnTo>
                    <a:pt x="22" y="2878"/>
                  </a:lnTo>
                  <a:lnTo>
                    <a:pt x="11" y="2956"/>
                  </a:lnTo>
                  <a:lnTo>
                    <a:pt x="4" y="3034"/>
                  </a:lnTo>
                  <a:lnTo>
                    <a:pt x="0" y="3112"/>
                  </a:lnTo>
                  <a:lnTo>
                    <a:pt x="0" y="3190"/>
                  </a:lnTo>
                  <a:lnTo>
                    <a:pt x="4" y="3268"/>
                  </a:lnTo>
                  <a:lnTo>
                    <a:pt x="11" y="3346"/>
                  </a:lnTo>
                  <a:lnTo>
                    <a:pt x="21" y="3423"/>
                  </a:lnTo>
                  <a:lnTo>
                    <a:pt x="35" y="3501"/>
                  </a:lnTo>
                  <a:lnTo>
                    <a:pt x="52" y="3578"/>
                  </a:lnTo>
                  <a:lnTo>
                    <a:pt x="73" y="3655"/>
                  </a:lnTo>
                  <a:lnTo>
                    <a:pt x="97" y="3732"/>
                  </a:lnTo>
                  <a:lnTo>
                    <a:pt x="125" y="3809"/>
                  </a:lnTo>
                  <a:lnTo>
                    <a:pt x="156" y="3885"/>
                  </a:lnTo>
                  <a:lnTo>
                    <a:pt x="191" y="3960"/>
                  </a:lnTo>
                  <a:lnTo>
                    <a:pt x="229" y="4035"/>
                  </a:lnTo>
                  <a:lnTo>
                    <a:pt x="270" y="4110"/>
                  </a:lnTo>
                  <a:lnTo>
                    <a:pt x="314" y="4184"/>
                  </a:lnTo>
                  <a:lnTo>
                    <a:pt x="362" y="4257"/>
                  </a:lnTo>
                  <a:lnTo>
                    <a:pt x="413" y="4330"/>
                  </a:lnTo>
                  <a:lnTo>
                    <a:pt x="468" y="4402"/>
                  </a:lnTo>
                  <a:lnTo>
                    <a:pt x="525" y="4473"/>
                  </a:lnTo>
                  <a:lnTo>
                    <a:pt x="586" y="4544"/>
                  </a:lnTo>
                  <a:lnTo>
                    <a:pt x="650" y="4613"/>
                  </a:lnTo>
                  <a:lnTo>
                    <a:pt x="717" y="4682"/>
                  </a:lnTo>
                  <a:lnTo>
                    <a:pt x="786" y="4749"/>
                  </a:lnTo>
                  <a:lnTo>
                    <a:pt x="859" y="4816"/>
                  </a:lnTo>
                  <a:lnTo>
                    <a:pt x="935" y="4882"/>
                  </a:lnTo>
                  <a:lnTo>
                    <a:pt x="1014" y="4946"/>
                  </a:lnTo>
                  <a:lnTo>
                    <a:pt x="1096" y="5010"/>
                  </a:lnTo>
                  <a:lnTo>
                    <a:pt x="1181" y="5072"/>
                  </a:lnTo>
                  <a:lnTo>
                    <a:pt x="1268" y="5134"/>
                  </a:lnTo>
                  <a:lnTo>
                    <a:pt x="1358" y="5194"/>
                  </a:lnTo>
                  <a:lnTo>
                    <a:pt x="1451" y="5252"/>
                  </a:lnTo>
                  <a:lnTo>
                    <a:pt x="1546" y="5310"/>
                  </a:lnTo>
                  <a:lnTo>
                    <a:pt x="5684" y="8402"/>
                  </a:lnTo>
                </a:path>
              </a:pathLst>
            </a:custGeom>
            <a:solidFill>
              <a:srgbClr val="CCCC99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4" name="Text Box 5"/>
            <p:cNvSpPr txBox="1">
              <a:spLocks noChangeArrowheads="1"/>
            </p:cNvSpPr>
            <p:nvPr/>
          </p:nvSpPr>
          <p:spPr bwMode="auto">
            <a:xfrm>
              <a:off x="492" y="2233"/>
              <a:ext cx="1829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GB" sz="2400" b="1">
                  <a:solidFill>
                    <a:schemeClr val="tx1"/>
                  </a:solidFill>
                </a:rPr>
                <a:t>Проявление чрезмерной жалости и вседозволенности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787900" y="3284538"/>
            <a:ext cx="4356100" cy="3168650"/>
            <a:chOff x="3129" y="2069"/>
            <a:chExt cx="2631" cy="1906"/>
          </a:xfrm>
        </p:grpSpPr>
        <p:sp>
          <p:nvSpPr>
            <p:cNvPr id="9223" name="Freeform 7"/>
            <p:cNvSpPr>
              <a:spLocks noChangeArrowheads="1"/>
            </p:cNvSpPr>
            <p:nvPr/>
          </p:nvSpPr>
          <p:spPr bwMode="auto">
            <a:xfrm>
              <a:off x="3129" y="2069"/>
              <a:ext cx="2631" cy="1906"/>
            </a:xfrm>
            <a:custGeom>
              <a:avLst/>
              <a:gdLst/>
              <a:ahLst/>
              <a:cxnLst>
                <a:cxn ang="0">
                  <a:pos x="5224" y="6292"/>
                </a:cxn>
                <a:cxn ang="0">
                  <a:pos x="5797" y="6308"/>
                </a:cxn>
                <a:cxn ang="0">
                  <a:pos x="6370" y="6293"/>
                </a:cxn>
                <a:cxn ang="0">
                  <a:pos x="6938" y="6247"/>
                </a:cxn>
                <a:cxn ang="0">
                  <a:pos x="7494" y="6171"/>
                </a:cxn>
                <a:cxn ang="0">
                  <a:pos x="8034" y="6065"/>
                </a:cxn>
                <a:cxn ang="0">
                  <a:pos x="8552" y="5931"/>
                </a:cxn>
                <a:cxn ang="0">
                  <a:pos x="9043" y="5770"/>
                </a:cxn>
                <a:cxn ang="0">
                  <a:pos x="9502" y="5583"/>
                </a:cxn>
                <a:cxn ang="0">
                  <a:pos x="9925" y="5372"/>
                </a:cxn>
                <a:cxn ang="0">
                  <a:pos x="10308" y="5140"/>
                </a:cxn>
                <a:cxn ang="0">
                  <a:pos x="10647" y="4888"/>
                </a:cxn>
                <a:cxn ang="0">
                  <a:pos x="10938" y="4619"/>
                </a:cxn>
                <a:cxn ang="0">
                  <a:pos x="11179" y="4336"/>
                </a:cxn>
                <a:cxn ang="0">
                  <a:pos x="11368" y="4041"/>
                </a:cxn>
                <a:cxn ang="0">
                  <a:pos x="11502" y="3738"/>
                </a:cxn>
                <a:cxn ang="0">
                  <a:pos x="11580" y="3429"/>
                </a:cxn>
                <a:cxn ang="0">
                  <a:pos x="11602" y="3117"/>
                </a:cxn>
                <a:cxn ang="0">
                  <a:pos x="11567" y="2806"/>
                </a:cxn>
                <a:cxn ang="0">
                  <a:pos x="11475" y="2498"/>
                </a:cxn>
                <a:cxn ang="0">
                  <a:pos x="11328" y="2196"/>
                </a:cxn>
                <a:cxn ang="0">
                  <a:pos x="11127" y="1904"/>
                </a:cxn>
                <a:cxn ang="0">
                  <a:pos x="10874" y="1624"/>
                </a:cxn>
                <a:cxn ang="0">
                  <a:pos x="10571" y="1359"/>
                </a:cxn>
                <a:cxn ang="0">
                  <a:pos x="10222" y="1112"/>
                </a:cxn>
                <a:cxn ang="0">
                  <a:pos x="9829" y="884"/>
                </a:cxn>
                <a:cxn ang="0">
                  <a:pos x="9397" y="679"/>
                </a:cxn>
                <a:cxn ang="0">
                  <a:pos x="8929" y="498"/>
                </a:cxn>
                <a:cxn ang="0">
                  <a:pos x="8432" y="343"/>
                </a:cxn>
                <a:cxn ang="0">
                  <a:pos x="7908" y="215"/>
                </a:cxn>
                <a:cxn ang="0">
                  <a:pos x="7364" y="117"/>
                </a:cxn>
                <a:cxn ang="0">
                  <a:pos x="6804" y="48"/>
                </a:cxn>
                <a:cxn ang="0">
                  <a:pos x="6235" y="9"/>
                </a:cxn>
                <a:cxn ang="0">
                  <a:pos x="5661" y="1"/>
                </a:cxn>
                <a:cxn ang="0">
                  <a:pos x="5089" y="24"/>
                </a:cxn>
                <a:cxn ang="0">
                  <a:pos x="4524" y="77"/>
                </a:cxn>
                <a:cxn ang="0">
                  <a:pos x="3971" y="161"/>
                </a:cxn>
                <a:cxn ang="0">
                  <a:pos x="3436" y="274"/>
                </a:cxn>
                <a:cxn ang="0">
                  <a:pos x="2924" y="415"/>
                </a:cxn>
                <a:cxn ang="0">
                  <a:pos x="2441" y="583"/>
                </a:cxn>
                <a:cxn ang="0">
                  <a:pos x="1990" y="776"/>
                </a:cxn>
                <a:cxn ang="0">
                  <a:pos x="1577" y="992"/>
                </a:cxn>
                <a:cxn ang="0">
                  <a:pos x="1205" y="1230"/>
                </a:cxn>
                <a:cxn ang="0">
                  <a:pos x="877" y="1486"/>
                </a:cxn>
                <a:cxn ang="0">
                  <a:pos x="599" y="1759"/>
                </a:cxn>
                <a:cxn ang="0">
                  <a:pos x="370" y="2045"/>
                </a:cxn>
                <a:cxn ang="0">
                  <a:pos x="196" y="2342"/>
                </a:cxn>
                <a:cxn ang="0">
                  <a:pos x="75" y="2647"/>
                </a:cxn>
                <a:cxn ang="0">
                  <a:pos x="11" y="2957"/>
                </a:cxn>
                <a:cxn ang="0">
                  <a:pos x="4" y="3269"/>
                </a:cxn>
                <a:cxn ang="0">
                  <a:pos x="53" y="3580"/>
                </a:cxn>
                <a:cxn ang="0">
                  <a:pos x="159" y="3887"/>
                </a:cxn>
                <a:cxn ang="0">
                  <a:pos x="319" y="4186"/>
                </a:cxn>
                <a:cxn ang="0">
                  <a:pos x="534" y="4475"/>
                </a:cxn>
                <a:cxn ang="0">
                  <a:pos x="799" y="4752"/>
                </a:cxn>
                <a:cxn ang="0">
                  <a:pos x="1114" y="5013"/>
                </a:cxn>
                <a:cxn ang="0">
                  <a:pos x="1475" y="5255"/>
                </a:cxn>
              </a:cxnLst>
              <a:rect l="0" t="0" r="r" b="b"/>
              <a:pathLst>
                <a:path w="11603" h="8407">
                  <a:moveTo>
                    <a:pt x="5783" y="8406"/>
                  </a:moveTo>
                  <a:lnTo>
                    <a:pt x="4939" y="6273"/>
                  </a:lnTo>
                  <a:lnTo>
                    <a:pt x="5081" y="6284"/>
                  </a:lnTo>
                  <a:lnTo>
                    <a:pt x="5224" y="6292"/>
                  </a:lnTo>
                  <a:lnTo>
                    <a:pt x="5367" y="6299"/>
                  </a:lnTo>
                  <a:lnTo>
                    <a:pt x="5510" y="6304"/>
                  </a:lnTo>
                  <a:lnTo>
                    <a:pt x="5653" y="6307"/>
                  </a:lnTo>
                  <a:lnTo>
                    <a:pt x="5797" y="6308"/>
                  </a:lnTo>
                  <a:lnTo>
                    <a:pt x="5940" y="6307"/>
                  </a:lnTo>
                  <a:lnTo>
                    <a:pt x="6084" y="6304"/>
                  </a:lnTo>
                  <a:lnTo>
                    <a:pt x="6227" y="6299"/>
                  </a:lnTo>
                  <a:lnTo>
                    <a:pt x="6370" y="6293"/>
                  </a:lnTo>
                  <a:lnTo>
                    <a:pt x="6513" y="6284"/>
                  </a:lnTo>
                  <a:lnTo>
                    <a:pt x="6655" y="6274"/>
                  </a:lnTo>
                  <a:lnTo>
                    <a:pt x="6797" y="6261"/>
                  </a:lnTo>
                  <a:lnTo>
                    <a:pt x="6938" y="6247"/>
                  </a:lnTo>
                  <a:lnTo>
                    <a:pt x="7078" y="6231"/>
                  </a:lnTo>
                  <a:lnTo>
                    <a:pt x="7217" y="6213"/>
                  </a:lnTo>
                  <a:lnTo>
                    <a:pt x="7356" y="6193"/>
                  </a:lnTo>
                  <a:lnTo>
                    <a:pt x="7494" y="6171"/>
                  </a:lnTo>
                  <a:lnTo>
                    <a:pt x="7631" y="6147"/>
                  </a:lnTo>
                  <a:lnTo>
                    <a:pt x="7766" y="6121"/>
                  </a:lnTo>
                  <a:lnTo>
                    <a:pt x="7901" y="6094"/>
                  </a:lnTo>
                  <a:lnTo>
                    <a:pt x="8034" y="6065"/>
                  </a:lnTo>
                  <a:lnTo>
                    <a:pt x="8166" y="6034"/>
                  </a:lnTo>
                  <a:lnTo>
                    <a:pt x="8296" y="6001"/>
                  </a:lnTo>
                  <a:lnTo>
                    <a:pt x="8425" y="5967"/>
                  </a:lnTo>
                  <a:lnTo>
                    <a:pt x="8552" y="5931"/>
                  </a:lnTo>
                  <a:lnTo>
                    <a:pt x="8677" y="5893"/>
                  </a:lnTo>
                  <a:lnTo>
                    <a:pt x="8801" y="5853"/>
                  </a:lnTo>
                  <a:lnTo>
                    <a:pt x="8923" y="5812"/>
                  </a:lnTo>
                  <a:lnTo>
                    <a:pt x="9043" y="5770"/>
                  </a:lnTo>
                  <a:lnTo>
                    <a:pt x="9161" y="5725"/>
                  </a:lnTo>
                  <a:lnTo>
                    <a:pt x="9277" y="5679"/>
                  </a:lnTo>
                  <a:lnTo>
                    <a:pt x="9391" y="5632"/>
                  </a:lnTo>
                  <a:lnTo>
                    <a:pt x="9502" y="5583"/>
                  </a:lnTo>
                  <a:lnTo>
                    <a:pt x="9612" y="5532"/>
                  </a:lnTo>
                  <a:lnTo>
                    <a:pt x="9719" y="5480"/>
                  </a:lnTo>
                  <a:lnTo>
                    <a:pt x="9823" y="5427"/>
                  </a:lnTo>
                  <a:lnTo>
                    <a:pt x="9925" y="5372"/>
                  </a:lnTo>
                  <a:lnTo>
                    <a:pt x="10025" y="5316"/>
                  </a:lnTo>
                  <a:lnTo>
                    <a:pt x="10122" y="5258"/>
                  </a:lnTo>
                  <a:lnTo>
                    <a:pt x="10217" y="5200"/>
                  </a:lnTo>
                  <a:lnTo>
                    <a:pt x="10308" y="5140"/>
                  </a:lnTo>
                  <a:lnTo>
                    <a:pt x="10397" y="5078"/>
                  </a:lnTo>
                  <a:lnTo>
                    <a:pt x="10483" y="5016"/>
                  </a:lnTo>
                  <a:lnTo>
                    <a:pt x="10567" y="4952"/>
                  </a:lnTo>
                  <a:lnTo>
                    <a:pt x="10647" y="4888"/>
                  </a:lnTo>
                  <a:lnTo>
                    <a:pt x="10724" y="4822"/>
                  </a:lnTo>
                  <a:lnTo>
                    <a:pt x="10799" y="4755"/>
                  </a:lnTo>
                  <a:lnTo>
                    <a:pt x="10870" y="4688"/>
                  </a:lnTo>
                  <a:lnTo>
                    <a:pt x="10938" y="4619"/>
                  </a:lnTo>
                  <a:lnTo>
                    <a:pt x="11003" y="4549"/>
                  </a:lnTo>
                  <a:lnTo>
                    <a:pt x="11065" y="4479"/>
                  </a:lnTo>
                  <a:lnTo>
                    <a:pt x="11124" y="4408"/>
                  </a:lnTo>
                  <a:lnTo>
                    <a:pt x="11179" y="4336"/>
                  </a:lnTo>
                  <a:lnTo>
                    <a:pt x="11231" y="4263"/>
                  </a:lnTo>
                  <a:lnTo>
                    <a:pt x="11280" y="4190"/>
                  </a:lnTo>
                  <a:lnTo>
                    <a:pt x="11326" y="4116"/>
                  </a:lnTo>
                  <a:lnTo>
                    <a:pt x="11368" y="4041"/>
                  </a:lnTo>
                  <a:lnTo>
                    <a:pt x="11406" y="3966"/>
                  </a:lnTo>
                  <a:lnTo>
                    <a:pt x="11442" y="3890"/>
                  </a:lnTo>
                  <a:lnTo>
                    <a:pt x="11473" y="3814"/>
                  </a:lnTo>
                  <a:lnTo>
                    <a:pt x="11502" y="3738"/>
                  </a:lnTo>
                  <a:lnTo>
                    <a:pt x="11527" y="3661"/>
                  </a:lnTo>
                  <a:lnTo>
                    <a:pt x="11548" y="3584"/>
                  </a:lnTo>
                  <a:lnTo>
                    <a:pt x="11566" y="3506"/>
                  </a:lnTo>
                  <a:lnTo>
                    <a:pt x="11580" y="3429"/>
                  </a:lnTo>
                  <a:lnTo>
                    <a:pt x="11591" y="3351"/>
                  </a:lnTo>
                  <a:lnTo>
                    <a:pt x="11598" y="3273"/>
                  </a:lnTo>
                  <a:lnTo>
                    <a:pt x="11602" y="3195"/>
                  </a:lnTo>
                  <a:lnTo>
                    <a:pt x="11602" y="3117"/>
                  </a:lnTo>
                  <a:lnTo>
                    <a:pt x="11598" y="3039"/>
                  </a:lnTo>
                  <a:lnTo>
                    <a:pt x="11591" y="2961"/>
                  </a:lnTo>
                  <a:lnTo>
                    <a:pt x="11581" y="2883"/>
                  </a:lnTo>
                  <a:lnTo>
                    <a:pt x="11567" y="2806"/>
                  </a:lnTo>
                  <a:lnTo>
                    <a:pt x="11549" y="2728"/>
                  </a:lnTo>
                  <a:lnTo>
                    <a:pt x="11528" y="2651"/>
                  </a:lnTo>
                  <a:lnTo>
                    <a:pt x="11503" y="2574"/>
                  </a:lnTo>
                  <a:lnTo>
                    <a:pt x="11475" y="2498"/>
                  </a:lnTo>
                  <a:lnTo>
                    <a:pt x="11443" y="2422"/>
                  </a:lnTo>
                  <a:lnTo>
                    <a:pt x="11408" y="2346"/>
                  </a:lnTo>
                  <a:lnTo>
                    <a:pt x="11370" y="2271"/>
                  </a:lnTo>
                  <a:lnTo>
                    <a:pt x="11328" y="2196"/>
                  </a:lnTo>
                  <a:lnTo>
                    <a:pt x="11283" y="2122"/>
                  </a:lnTo>
                  <a:lnTo>
                    <a:pt x="11234" y="2049"/>
                  </a:lnTo>
                  <a:lnTo>
                    <a:pt x="11182" y="1976"/>
                  </a:lnTo>
                  <a:lnTo>
                    <a:pt x="11127" y="1904"/>
                  </a:lnTo>
                  <a:lnTo>
                    <a:pt x="11068" y="1833"/>
                  </a:lnTo>
                  <a:lnTo>
                    <a:pt x="11007" y="1762"/>
                  </a:lnTo>
                  <a:lnTo>
                    <a:pt x="10942" y="1693"/>
                  </a:lnTo>
                  <a:lnTo>
                    <a:pt x="10874" y="1624"/>
                  </a:lnTo>
                  <a:lnTo>
                    <a:pt x="10803" y="1556"/>
                  </a:lnTo>
                  <a:lnTo>
                    <a:pt x="10728" y="1490"/>
                  </a:lnTo>
                  <a:lnTo>
                    <a:pt x="10651" y="1424"/>
                  </a:lnTo>
                  <a:lnTo>
                    <a:pt x="10571" y="1359"/>
                  </a:lnTo>
                  <a:lnTo>
                    <a:pt x="10488" y="1296"/>
                  </a:lnTo>
                  <a:lnTo>
                    <a:pt x="10402" y="1233"/>
                  </a:lnTo>
                  <a:lnTo>
                    <a:pt x="10313" y="1172"/>
                  </a:lnTo>
                  <a:lnTo>
                    <a:pt x="10222" y="1112"/>
                  </a:lnTo>
                  <a:lnTo>
                    <a:pt x="10127" y="1053"/>
                  </a:lnTo>
                  <a:lnTo>
                    <a:pt x="10030" y="995"/>
                  </a:lnTo>
                  <a:lnTo>
                    <a:pt x="9931" y="939"/>
                  </a:lnTo>
                  <a:lnTo>
                    <a:pt x="9829" y="884"/>
                  </a:lnTo>
                  <a:lnTo>
                    <a:pt x="9724" y="831"/>
                  </a:lnTo>
                  <a:lnTo>
                    <a:pt x="9617" y="779"/>
                  </a:lnTo>
                  <a:lnTo>
                    <a:pt x="9508" y="728"/>
                  </a:lnTo>
                  <a:lnTo>
                    <a:pt x="9397" y="679"/>
                  </a:lnTo>
                  <a:lnTo>
                    <a:pt x="9283" y="631"/>
                  </a:lnTo>
                  <a:lnTo>
                    <a:pt x="9167" y="585"/>
                  </a:lnTo>
                  <a:lnTo>
                    <a:pt x="9049" y="541"/>
                  </a:lnTo>
                  <a:lnTo>
                    <a:pt x="8929" y="498"/>
                  </a:lnTo>
                  <a:lnTo>
                    <a:pt x="8808" y="457"/>
                  </a:lnTo>
                  <a:lnTo>
                    <a:pt x="8684" y="417"/>
                  </a:lnTo>
                  <a:lnTo>
                    <a:pt x="8559" y="379"/>
                  </a:lnTo>
                  <a:lnTo>
                    <a:pt x="8432" y="343"/>
                  </a:lnTo>
                  <a:lnTo>
                    <a:pt x="8303" y="308"/>
                  </a:lnTo>
                  <a:lnTo>
                    <a:pt x="8173" y="276"/>
                  </a:lnTo>
                  <a:lnTo>
                    <a:pt x="8041" y="245"/>
                  </a:lnTo>
                  <a:lnTo>
                    <a:pt x="7908" y="215"/>
                  </a:lnTo>
                  <a:lnTo>
                    <a:pt x="7774" y="188"/>
                  </a:lnTo>
                  <a:lnTo>
                    <a:pt x="7638" y="162"/>
                  </a:lnTo>
                  <a:lnTo>
                    <a:pt x="7501" y="139"/>
                  </a:lnTo>
                  <a:lnTo>
                    <a:pt x="7364" y="117"/>
                  </a:lnTo>
                  <a:lnTo>
                    <a:pt x="7225" y="97"/>
                  </a:lnTo>
                  <a:lnTo>
                    <a:pt x="7086" y="78"/>
                  </a:lnTo>
                  <a:lnTo>
                    <a:pt x="6945" y="62"/>
                  </a:lnTo>
                  <a:lnTo>
                    <a:pt x="6804" y="48"/>
                  </a:lnTo>
                  <a:lnTo>
                    <a:pt x="6663" y="35"/>
                  </a:lnTo>
                  <a:lnTo>
                    <a:pt x="6520" y="24"/>
                  </a:lnTo>
                  <a:lnTo>
                    <a:pt x="6378" y="16"/>
                  </a:lnTo>
                  <a:lnTo>
                    <a:pt x="6235" y="9"/>
                  </a:lnTo>
                  <a:lnTo>
                    <a:pt x="6092" y="4"/>
                  </a:lnTo>
                  <a:lnTo>
                    <a:pt x="5948" y="1"/>
                  </a:lnTo>
                  <a:lnTo>
                    <a:pt x="5805" y="0"/>
                  </a:lnTo>
                  <a:lnTo>
                    <a:pt x="5661" y="1"/>
                  </a:lnTo>
                  <a:lnTo>
                    <a:pt x="5518" y="4"/>
                  </a:lnTo>
                  <a:lnTo>
                    <a:pt x="5375" y="9"/>
                  </a:lnTo>
                  <a:lnTo>
                    <a:pt x="5232" y="15"/>
                  </a:lnTo>
                  <a:lnTo>
                    <a:pt x="5089" y="24"/>
                  </a:lnTo>
                  <a:lnTo>
                    <a:pt x="4947" y="34"/>
                  </a:lnTo>
                  <a:lnTo>
                    <a:pt x="4805" y="47"/>
                  </a:lnTo>
                  <a:lnTo>
                    <a:pt x="4664" y="61"/>
                  </a:lnTo>
                  <a:lnTo>
                    <a:pt x="4524" y="77"/>
                  </a:lnTo>
                  <a:lnTo>
                    <a:pt x="4384" y="96"/>
                  </a:lnTo>
                  <a:lnTo>
                    <a:pt x="4245" y="116"/>
                  </a:lnTo>
                  <a:lnTo>
                    <a:pt x="4108" y="137"/>
                  </a:lnTo>
                  <a:lnTo>
                    <a:pt x="3971" y="161"/>
                  </a:lnTo>
                  <a:lnTo>
                    <a:pt x="3835" y="187"/>
                  </a:lnTo>
                  <a:lnTo>
                    <a:pt x="3701" y="214"/>
                  </a:lnTo>
                  <a:lnTo>
                    <a:pt x="3568" y="243"/>
                  </a:lnTo>
                  <a:lnTo>
                    <a:pt x="3436" y="274"/>
                  </a:lnTo>
                  <a:lnTo>
                    <a:pt x="3306" y="307"/>
                  </a:lnTo>
                  <a:lnTo>
                    <a:pt x="3177" y="341"/>
                  </a:lnTo>
                  <a:lnTo>
                    <a:pt x="3050" y="377"/>
                  </a:lnTo>
                  <a:lnTo>
                    <a:pt x="2924" y="415"/>
                  </a:lnTo>
                  <a:lnTo>
                    <a:pt x="2801" y="455"/>
                  </a:lnTo>
                  <a:lnTo>
                    <a:pt x="2679" y="496"/>
                  </a:lnTo>
                  <a:lnTo>
                    <a:pt x="2559" y="539"/>
                  </a:lnTo>
                  <a:lnTo>
                    <a:pt x="2441" y="583"/>
                  </a:lnTo>
                  <a:lnTo>
                    <a:pt x="2325" y="629"/>
                  </a:lnTo>
                  <a:lnTo>
                    <a:pt x="2211" y="676"/>
                  </a:lnTo>
                  <a:lnTo>
                    <a:pt x="2099" y="726"/>
                  </a:lnTo>
                  <a:lnTo>
                    <a:pt x="1990" y="776"/>
                  </a:lnTo>
                  <a:lnTo>
                    <a:pt x="1883" y="828"/>
                  </a:lnTo>
                  <a:lnTo>
                    <a:pt x="1779" y="881"/>
                  </a:lnTo>
                  <a:lnTo>
                    <a:pt x="1676" y="936"/>
                  </a:lnTo>
                  <a:lnTo>
                    <a:pt x="1577" y="992"/>
                  </a:lnTo>
                  <a:lnTo>
                    <a:pt x="1480" y="1050"/>
                  </a:lnTo>
                  <a:lnTo>
                    <a:pt x="1385" y="1109"/>
                  </a:lnTo>
                  <a:lnTo>
                    <a:pt x="1294" y="1169"/>
                  </a:lnTo>
                  <a:lnTo>
                    <a:pt x="1205" y="1230"/>
                  </a:lnTo>
                  <a:lnTo>
                    <a:pt x="1118" y="1292"/>
                  </a:lnTo>
                  <a:lnTo>
                    <a:pt x="1035" y="1356"/>
                  </a:lnTo>
                  <a:lnTo>
                    <a:pt x="955" y="1420"/>
                  </a:lnTo>
                  <a:lnTo>
                    <a:pt x="877" y="1486"/>
                  </a:lnTo>
                  <a:lnTo>
                    <a:pt x="803" y="1553"/>
                  </a:lnTo>
                  <a:lnTo>
                    <a:pt x="732" y="1621"/>
                  </a:lnTo>
                  <a:lnTo>
                    <a:pt x="664" y="1689"/>
                  </a:lnTo>
                  <a:lnTo>
                    <a:pt x="599" y="1759"/>
                  </a:lnTo>
                  <a:lnTo>
                    <a:pt x="537" y="1829"/>
                  </a:lnTo>
                  <a:lnTo>
                    <a:pt x="478" y="1900"/>
                  </a:lnTo>
                  <a:lnTo>
                    <a:pt x="423" y="1972"/>
                  </a:lnTo>
                  <a:lnTo>
                    <a:pt x="370" y="2045"/>
                  </a:lnTo>
                  <a:lnTo>
                    <a:pt x="322" y="2118"/>
                  </a:lnTo>
                  <a:lnTo>
                    <a:pt x="276" y="2192"/>
                  </a:lnTo>
                  <a:lnTo>
                    <a:pt x="234" y="2267"/>
                  </a:lnTo>
                  <a:lnTo>
                    <a:pt x="196" y="2342"/>
                  </a:lnTo>
                  <a:lnTo>
                    <a:pt x="160" y="2418"/>
                  </a:lnTo>
                  <a:lnTo>
                    <a:pt x="129" y="2494"/>
                  </a:lnTo>
                  <a:lnTo>
                    <a:pt x="100" y="2570"/>
                  </a:lnTo>
                  <a:lnTo>
                    <a:pt x="75" y="2647"/>
                  </a:lnTo>
                  <a:lnTo>
                    <a:pt x="54" y="2724"/>
                  </a:lnTo>
                  <a:lnTo>
                    <a:pt x="36" y="2802"/>
                  </a:lnTo>
                  <a:lnTo>
                    <a:pt x="22" y="2879"/>
                  </a:lnTo>
                  <a:lnTo>
                    <a:pt x="11" y="2957"/>
                  </a:lnTo>
                  <a:lnTo>
                    <a:pt x="4" y="3035"/>
                  </a:lnTo>
                  <a:lnTo>
                    <a:pt x="0" y="3113"/>
                  </a:lnTo>
                  <a:lnTo>
                    <a:pt x="0" y="3191"/>
                  </a:lnTo>
                  <a:lnTo>
                    <a:pt x="4" y="3269"/>
                  </a:lnTo>
                  <a:lnTo>
                    <a:pt x="11" y="3347"/>
                  </a:lnTo>
                  <a:lnTo>
                    <a:pt x="21" y="3425"/>
                  </a:lnTo>
                  <a:lnTo>
                    <a:pt x="36" y="3502"/>
                  </a:lnTo>
                  <a:lnTo>
                    <a:pt x="53" y="3580"/>
                  </a:lnTo>
                  <a:lnTo>
                    <a:pt x="74" y="3657"/>
                  </a:lnTo>
                  <a:lnTo>
                    <a:pt x="99" y="3734"/>
                  </a:lnTo>
                  <a:lnTo>
                    <a:pt x="127" y="3810"/>
                  </a:lnTo>
                  <a:lnTo>
                    <a:pt x="159" y="3887"/>
                  </a:lnTo>
                  <a:lnTo>
                    <a:pt x="194" y="3962"/>
                  </a:lnTo>
                  <a:lnTo>
                    <a:pt x="232" y="4037"/>
                  </a:lnTo>
                  <a:lnTo>
                    <a:pt x="274" y="4112"/>
                  </a:lnTo>
                  <a:lnTo>
                    <a:pt x="319" y="4186"/>
                  </a:lnTo>
                  <a:lnTo>
                    <a:pt x="368" y="4259"/>
                  </a:lnTo>
                  <a:lnTo>
                    <a:pt x="420" y="4332"/>
                  </a:lnTo>
                  <a:lnTo>
                    <a:pt x="475" y="4404"/>
                  </a:lnTo>
                  <a:lnTo>
                    <a:pt x="534" y="4475"/>
                  </a:lnTo>
                  <a:lnTo>
                    <a:pt x="595" y="4546"/>
                  </a:lnTo>
                  <a:lnTo>
                    <a:pt x="660" y="4615"/>
                  </a:lnTo>
                  <a:lnTo>
                    <a:pt x="728" y="4684"/>
                  </a:lnTo>
                  <a:lnTo>
                    <a:pt x="799" y="4752"/>
                  </a:lnTo>
                  <a:lnTo>
                    <a:pt x="874" y="4819"/>
                  </a:lnTo>
                  <a:lnTo>
                    <a:pt x="951" y="4884"/>
                  </a:lnTo>
                  <a:lnTo>
                    <a:pt x="1031" y="4949"/>
                  </a:lnTo>
                  <a:lnTo>
                    <a:pt x="1114" y="5013"/>
                  </a:lnTo>
                  <a:lnTo>
                    <a:pt x="1200" y="5075"/>
                  </a:lnTo>
                  <a:lnTo>
                    <a:pt x="1289" y="5136"/>
                  </a:lnTo>
                  <a:lnTo>
                    <a:pt x="1381" y="5196"/>
                  </a:lnTo>
                  <a:lnTo>
                    <a:pt x="1475" y="5255"/>
                  </a:lnTo>
                  <a:lnTo>
                    <a:pt x="1572" y="5313"/>
                  </a:lnTo>
                  <a:lnTo>
                    <a:pt x="5783" y="8406"/>
                  </a:lnTo>
                </a:path>
              </a:pathLst>
            </a:custGeom>
            <a:solidFill>
              <a:srgbClr val="CCCC99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3514" y="2278"/>
              <a:ext cx="1861" cy="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ru-RU" sz="2000" b="1">
                  <a:solidFill>
                    <a:schemeClr val="tx1"/>
                  </a:solidFill>
                </a:rPr>
                <a:t>     </a:t>
              </a:r>
              <a:r>
                <a:rPr lang="en-GB" sz="2000" b="1">
                  <a:solidFill>
                    <a:schemeClr val="tx1"/>
                  </a:solidFill>
                </a:rPr>
                <a:t>Постановка </a:t>
              </a:r>
              <a:r>
                <a:rPr lang="ru-RU" sz="2000" b="1">
                  <a:solidFill>
                    <a:schemeClr val="tx1"/>
                  </a:solidFill>
                </a:rPr>
                <a:t>    </a:t>
              </a:r>
              <a:r>
                <a:rPr lang="en-GB" sz="2000" b="1">
                  <a:solidFill>
                    <a:schemeClr val="tx1"/>
                  </a:solidFill>
                </a:rPr>
                <a:t>завышенных требований в сочетании с излишней пунктуальностью, жестокостью</a:t>
              </a:r>
            </a:p>
          </p:txBody>
        </p:sp>
      </p:grpSp>
      <p:sp>
        <p:nvSpPr>
          <p:cNvPr id="9225" name="Freeform 9"/>
          <p:cNvSpPr>
            <a:spLocks noChangeArrowheads="1"/>
          </p:cNvSpPr>
          <p:nvPr/>
        </p:nvSpPr>
        <p:spPr bwMode="auto">
          <a:xfrm>
            <a:off x="3635375" y="5445125"/>
            <a:ext cx="1728788" cy="720725"/>
          </a:xfrm>
          <a:custGeom>
            <a:avLst/>
            <a:gdLst>
              <a:gd name="T0" fmla="*/ 0 w 4800"/>
              <a:gd name="T1" fmla="*/ 129731234 h 2000"/>
              <a:gd name="T2" fmla="*/ 123880981 w 4800"/>
              <a:gd name="T3" fmla="*/ 0 h 2000"/>
              <a:gd name="T4" fmla="*/ 123880981 w 4800"/>
              <a:gd name="T5" fmla="*/ 64800752 h 2000"/>
              <a:gd name="T6" fmla="*/ 498507162 w 4800"/>
              <a:gd name="T7" fmla="*/ 64800752 h 2000"/>
              <a:gd name="T8" fmla="*/ 498507162 w 4800"/>
              <a:gd name="T9" fmla="*/ 0 h 2000"/>
              <a:gd name="T10" fmla="*/ 622517757 w 4800"/>
              <a:gd name="T11" fmla="*/ 129731234 h 2000"/>
              <a:gd name="T12" fmla="*/ 498507162 w 4800"/>
              <a:gd name="T13" fmla="*/ 259592559 h 2000"/>
              <a:gd name="T14" fmla="*/ 498507162 w 4800"/>
              <a:gd name="T15" fmla="*/ 194661739 h 2000"/>
              <a:gd name="T16" fmla="*/ 123880981 w 4800"/>
              <a:gd name="T17" fmla="*/ 194661739 h 2000"/>
              <a:gd name="T18" fmla="*/ 123880981 w 4800"/>
              <a:gd name="T19" fmla="*/ 259592559 h 2000"/>
              <a:gd name="T20" fmla="*/ 0 w 4800"/>
              <a:gd name="T21" fmla="*/ 129731234 h 2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00"/>
              <a:gd name="T34" fmla="*/ 0 h 2000"/>
              <a:gd name="T35" fmla="*/ 4800 w 4800"/>
              <a:gd name="T36" fmla="*/ 2000 h 20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00" h="2000">
                <a:moveTo>
                  <a:pt x="0" y="999"/>
                </a:moveTo>
                <a:lnTo>
                  <a:pt x="955" y="0"/>
                </a:lnTo>
                <a:lnTo>
                  <a:pt x="955" y="499"/>
                </a:lnTo>
                <a:lnTo>
                  <a:pt x="3843" y="499"/>
                </a:lnTo>
                <a:lnTo>
                  <a:pt x="3843" y="0"/>
                </a:lnTo>
                <a:lnTo>
                  <a:pt x="4799" y="999"/>
                </a:lnTo>
                <a:lnTo>
                  <a:pt x="3843" y="1999"/>
                </a:lnTo>
                <a:lnTo>
                  <a:pt x="3843" y="1499"/>
                </a:lnTo>
                <a:lnTo>
                  <a:pt x="955" y="1499"/>
                </a:lnTo>
                <a:lnTo>
                  <a:pt x="955" y="1999"/>
                </a:lnTo>
                <a:lnTo>
                  <a:pt x="0" y="999"/>
                </a:lnTo>
              </a:path>
            </a:pathLst>
          </a:custGeom>
          <a:solidFill>
            <a:srgbClr val="808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996192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18" grpId="0" build="p"/>
      <p:bldP spid="92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6850"/>
            <a:ext cx="5097463" cy="1304925"/>
          </a:xfrm>
        </p:spPr>
        <p:txBody>
          <a:bodyPr/>
          <a:lstStyle/>
          <a:p>
            <a:pPr algn="ctr" eaLnBrk="1" hangingPunct="1"/>
            <a:r>
              <a:rPr lang="ru-RU" sz="3800" b="1" smtClean="0"/>
              <a:t>РЕКОМЕНДАЦИИ РОДИТЕЛЯМ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905750" cy="4529138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b="1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Внешняя сторона поведения близких ребенку взрослых людей.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        </a:t>
            </a:r>
            <a:r>
              <a:rPr lang="ru-RU" sz="3200" b="1" smtClean="0">
                <a:solidFill>
                  <a:srgbClr val="008000"/>
                </a:solidFill>
                <a:latin typeface="Times New Roman" pitchFamily="18" charset="0"/>
              </a:rPr>
              <a:t>Сдерживать свои бурные аффекты. Воспитывайте в себе интерес к глубокому познанию ребенка. 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 smtClean="0">
                <a:solidFill>
                  <a:srgbClr val="008000"/>
                </a:solidFill>
                <a:latin typeface="Times New Roman" pitchFamily="18" charset="0"/>
              </a:rPr>
              <a:t>         Избегайте категоричных слов и выражений.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 smtClean="0">
                <a:solidFill>
                  <a:srgbClr val="008000"/>
                </a:solidFill>
                <a:latin typeface="Times New Roman" pitchFamily="18" charset="0"/>
              </a:rPr>
              <a:t>         Следите за своей речью.</a:t>
            </a:r>
          </a:p>
        </p:txBody>
      </p:sp>
      <p:pic>
        <p:nvPicPr>
          <p:cNvPr id="48132" name="Picture 4" descr="RGRAY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00113" y="4292600"/>
            <a:ext cx="1258887" cy="347663"/>
          </a:xfrm>
        </p:spPr>
      </p:pic>
      <p:pic>
        <p:nvPicPr>
          <p:cNvPr id="48133" name="Picture 6" descr="RGRAY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00113" y="5516563"/>
            <a:ext cx="1260475" cy="323850"/>
          </a:xfrm>
        </p:spPr>
      </p:pic>
      <p:pic>
        <p:nvPicPr>
          <p:cNvPr id="48134" name="Picture 8" descr="RGRAY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5273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9" descr="Рисунок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60350"/>
            <a:ext cx="186213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92602727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800" b="1" smtClean="0"/>
              <a:t>  </a:t>
            </a:r>
            <a:r>
              <a:rPr lang="en-GB" sz="3800" b="1" smtClean="0"/>
              <a:t>РЕКОМЕНДАЦИИ РОДИТЕЛЯМ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61288" cy="4529138"/>
          </a:xfrm>
        </p:spPr>
        <p:txBody>
          <a:bodyPr lIns="0" tIns="0" rIns="0" bIns="0"/>
          <a:lstStyle/>
          <a:p>
            <a:pPr marL="342900" indent="-342900" algn="ctr" eaLnBrk="1" hangingPunct="1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 smtClean="0">
                <a:latin typeface="Times New Roman" pitchFamily="18" charset="0"/>
              </a:rPr>
              <a:t> </a:t>
            </a:r>
            <a:r>
              <a:rPr lang="ru-RU" sz="3200" b="1" smtClean="0">
                <a:latin typeface="Times New Roman" pitchFamily="18" charset="0"/>
              </a:rPr>
              <a:t>Организация среды и окружающей обстановки в семье.</a:t>
            </a:r>
            <a:endParaRPr lang="en-US" sz="3200" b="1" smtClean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smtClean="0">
                <a:solidFill>
                  <a:srgbClr val="008000"/>
                </a:solidFill>
                <a:latin typeface="Times New Roman" pitchFamily="18" charset="0"/>
              </a:rPr>
              <a:t>    Постарайтесь выделить для ребёнка комнату или ее часть для занятий, игр, уединений.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smtClean="0">
                <a:solidFill>
                  <a:srgbClr val="008000"/>
                </a:solidFill>
                <a:latin typeface="Times New Roman" pitchFamily="18" charset="0"/>
              </a:rPr>
              <a:t>   Составьте распорядок дня вместе с ребенком.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smtClean="0">
                <a:solidFill>
                  <a:srgbClr val="008000"/>
                </a:solidFill>
                <a:latin typeface="Times New Roman" pitchFamily="18" charset="0"/>
              </a:rPr>
              <a:t>   Определите для ребенка круг его обязанностей.</a:t>
            </a:r>
            <a:endParaRPr lang="en-US" sz="3200" b="1" smtClean="0">
              <a:solidFill>
                <a:srgbClr val="008000"/>
              </a:solidFill>
              <a:latin typeface="Times New Roman" pitchFamily="18" charset="0"/>
            </a:endParaRPr>
          </a:p>
          <a:p>
            <a:pPr marL="342900" indent="-342900" eaLnBrk="1" hangingPunct="1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b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  <p:pic>
        <p:nvPicPr>
          <p:cNvPr id="20484" name="Picture 4" descr="byd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596188" y="333375"/>
            <a:ext cx="860425" cy="1366838"/>
          </a:xfrm>
        </p:spPr>
      </p:pic>
      <p:pic>
        <p:nvPicPr>
          <p:cNvPr id="49157" name="Picture 6" descr="RGRAY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11188" y="4149725"/>
            <a:ext cx="1081087" cy="360363"/>
          </a:xfrm>
        </p:spPr>
      </p:pic>
      <p:pic>
        <p:nvPicPr>
          <p:cNvPr id="49158" name="Picture 8" descr="RGRAY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08275"/>
            <a:ext cx="10461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10" descr="RGRAY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5084763"/>
            <a:ext cx="11525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17495459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714</Words>
  <Application>Microsoft Office PowerPoint</Application>
  <PresentationFormat>Экран (4:3)</PresentationFormat>
  <Paragraphs>179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Гиперактивные дети или  сдв</vt:lpstr>
      <vt:lpstr>Слайд 2</vt:lpstr>
      <vt:lpstr>Основные проявления синдрома дефицита внимания</vt:lpstr>
      <vt:lpstr>Слайд 4</vt:lpstr>
      <vt:lpstr>Слайд 5</vt:lpstr>
      <vt:lpstr>Слайд 6</vt:lpstr>
      <vt:lpstr>КОРРЕКЦИЯ В СЕМЬЕ</vt:lpstr>
      <vt:lpstr>РЕКОМЕНДАЦИИ РОДИТЕЛЯМ</vt:lpstr>
      <vt:lpstr>  РЕКОМЕНДАЦИИ РОДИТЕЛЯМ</vt:lpstr>
      <vt:lpstr>РЕКОМЕНДАЦИИ РОДИТЕЛЯМ</vt:lpstr>
      <vt:lpstr>ИГРЫ    ДЛЯ   ДЕТЕЙ  С  СГДВ        Кинезиологические  упражнения</vt:lpstr>
      <vt:lpstr>Слайд 12</vt:lpstr>
      <vt:lpstr>Слайд 13</vt:lpstr>
      <vt:lpstr>Слайд 14</vt:lpstr>
      <vt:lpstr>Слайд 15</vt:lpstr>
      <vt:lpstr>Слайд 16</vt:lpstr>
      <vt:lpstr>Слайд 17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Гиперактивные дети</dc:title>
  <cp:lastModifiedBy>пользователь</cp:lastModifiedBy>
  <cp:revision>15</cp:revision>
  <dcterms:modified xsi:type="dcterms:W3CDTF">2018-07-12T06:16:29Z</dcterms:modified>
</cp:coreProperties>
</file>