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sldIdLst>
    <p:sldId id="256" r:id="rId2"/>
    <p:sldId id="257" r:id="rId3"/>
    <p:sldId id="264" r:id="rId4"/>
    <p:sldId id="259" r:id="rId5"/>
    <p:sldId id="265" r:id="rId6"/>
    <p:sldId id="266" r:id="rId7"/>
    <p:sldId id="267" r:id="rId8"/>
    <p:sldId id="268" r:id="rId9"/>
    <p:sldId id="260" r:id="rId10"/>
    <p:sldId id="261" r:id="rId11"/>
    <p:sldId id="262" r:id="rId12"/>
    <p:sldId id="263" r:id="rId13"/>
    <p:sldId id="270" r:id="rId14"/>
    <p:sldId id="269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85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23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E402C-708B-45C6-8339-872D76DC6E67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4F12F-1286-47F1-BA8D-E6AD1C03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041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4F12F-1286-47F1-BA8D-E6AD1C03846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548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312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418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7993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141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9282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736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767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63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78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19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30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20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531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203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47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355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162000"/>
                <a:satMod val="200000"/>
                <a:lumMod val="79000"/>
                <a:lumOff val="21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9C51E76-A6FE-445B-A179-4E94B1B3BF0B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A62AD1F-B848-4895-A66D-BC38DDE47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53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4.wav"/><Relationship Id="rId7" Type="http://schemas.openxmlformats.org/officeDocument/2006/relationships/image" Target="../media/image3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0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3.wav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53.jpeg"/><Relationship Id="rId4" Type="http://schemas.openxmlformats.org/officeDocument/2006/relationships/audio" Target="../media/audio7.wav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microsoft.com/office/2007/relationships/hdphoto" Target="../media/hdphoto11.wdp"/><Relationship Id="rId2" Type="http://schemas.openxmlformats.org/officeDocument/2006/relationships/image" Target="../media/image17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microsoft.com/office/2007/relationships/hdphoto" Target="../media/hdphoto10.wdp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D4467C-28B6-4012-98AD-FDAB55AC95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 для детей старшего дошкольного возраста по теме «Моя безопасность»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92FA17-A7A5-4FB2-88A6-B4CA1939E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8" y="3970476"/>
            <a:ext cx="3459496" cy="2520297"/>
          </a:xfrm>
          <a:prstGeom prst="rect">
            <a:avLst/>
          </a:prstGeom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35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629" y="154004"/>
            <a:ext cx="11771697" cy="121278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Найди картинки, на которых дети </a:t>
            </a:r>
            <a:r>
              <a:rPr lang="ru-RU" b="1" dirty="0">
                <a:solidFill>
                  <a:srgbClr val="FF0000"/>
                </a:solidFill>
              </a:rPr>
              <a:t>нарушают </a:t>
            </a:r>
            <a:r>
              <a:rPr lang="ru-RU" b="1" dirty="0">
                <a:solidFill>
                  <a:srgbClr val="002060"/>
                </a:solidFill>
              </a:rPr>
              <a:t>правила дорожного движения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Natalya\Desktop\картинки для игры к ГМО\дети играют мячом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503" y="1313680"/>
            <a:ext cx="3705725" cy="2571767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</a:ln>
        </p:spPr>
      </p:pic>
      <p:pic>
        <p:nvPicPr>
          <p:cNvPr id="4" name="Picture 5" descr="C:\Users\Natalya\Desktop\все правильн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142" y="3929066"/>
            <a:ext cx="3643338" cy="2928934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</a:ln>
        </p:spPr>
      </p:pic>
      <p:pic>
        <p:nvPicPr>
          <p:cNvPr id="5" name="Picture 3" descr="C:\Users\Natalya\Desktop\щепляются за автобус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23722" y="1265554"/>
            <a:ext cx="3869355" cy="250033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</a:ln>
        </p:spPr>
      </p:pic>
      <p:pic>
        <p:nvPicPr>
          <p:cNvPr id="6" name="Picture 6" descr="http://sad20.virtualtaganrog.ru/files/1_TAGANROG/20/4-Specialists/logoped/statji/2020/05/19/pdd-v-kartinkah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4472" y="3917938"/>
            <a:ext cx="3906226" cy="279087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</a:ln>
        </p:spPr>
      </p:pic>
      <p:pic>
        <p:nvPicPr>
          <p:cNvPr id="7" name="Picture 4" descr="C:\Users\Natalya\Desktop\девочка на велосипеде на проезжей части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25491" y="1888798"/>
            <a:ext cx="3498192" cy="408849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3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33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73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21382"/>
            <a:ext cx="10943106" cy="11261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Найди картинки, на которых дети ведут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себя </a:t>
            </a:r>
            <a:r>
              <a:rPr lang="ru-RU" b="1" dirty="0">
                <a:solidFill>
                  <a:srgbClr val="C00000"/>
                </a:solidFill>
              </a:rPr>
              <a:t>правильно</a:t>
            </a:r>
            <a:r>
              <a:rPr lang="ru-RU" b="1" dirty="0">
                <a:solidFill>
                  <a:srgbClr val="002060"/>
                </a:solidFill>
              </a:rPr>
              <a:t> на остановке.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0632" y="1270535"/>
            <a:ext cx="4117054" cy="280140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7830" y="4137815"/>
            <a:ext cx="4072413" cy="25902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321295" y="3932242"/>
            <a:ext cx="3724401" cy="276938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236373" y="1269244"/>
            <a:ext cx="3766608" cy="2616279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Natalya\Desktop\игры на остановке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65639" y="1255183"/>
            <a:ext cx="3713162" cy="2738173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</p:pic>
      <p:pic>
        <p:nvPicPr>
          <p:cNvPr id="1027" name="Picture 3" descr="C:\Users\Natalya\Desktop\дети на остановке ведут себя правильно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99324" y="3932776"/>
            <a:ext cx="3771900" cy="2657475"/>
          </a:xfrm>
          <a:prstGeom prst="rect">
            <a:avLst/>
          </a:prstGeom>
          <a:noFill/>
          <a:ln w="22225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61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" y="256033"/>
            <a:ext cx="11838432" cy="134111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Помоги   </a:t>
            </a:r>
            <a:r>
              <a:rPr lang="ru-RU" b="1" dirty="0" err="1">
                <a:solidFill>
                  <a:srgbClr val="C00000"/>
                </a:solidFill>
              </a:rPr>
              <a:t>светофорчику</a:t>
            </a:r>
            <a:r>
              <a:rPr lang="ru-RU" b="1" dirty="0">
                <a:solidFill>
                  <a:srgbClr val="C00000"/>
                </a:solidFill>
              </a:rPr>
              <a:t>   найти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 свои   цвета</a:t>
            </a:r>
            <a:r>
              <a:rPr lang="ru-RU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022720" y="1864150"/>
            <a:ext cx="2714644" cy="4286280"/>
          </a:xfrm>
          <a:prstGeom prst="roundRect">
            <a:avLst/>
          </a:prstGeom>
          <a:blipFill dpi="0" rotWithShape="1">
            <a:blip r:embed="rId4">
              <a:alphaModFix amt="52000"/>
              <a:duotone>
                <a:prstClr val="black"/>
                <a:schemeClr val="bg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304032" y="4803648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542288" y="3444240"/>
            <a:ext cx="914400" cy="9144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566672" y="4797552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139440" y="1944624"/>
            <a:ext cx="914400" cy="91440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151632" y="3444240"/>
            <a:ext cx="9144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138928" y="3395472"/>
            <a:ext cx="914400" cy="9144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102352" y="4785360"/>
            <a:ext cx="91440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584960" y="1938528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943856" y="1895856"/>
            <a:ext cx="914400" cy="9144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0.00347 C 0.01432 0.00995 0.01679 0.01735 0.0181 0.02475 C 0.01862 0.02683 0.01914 0.0333 0.02122 0.03354 C 0.0362 0.03516 0.05117 0.03469 0.06614 0.03539 C 0.07383 0.04417 0.07864 0.0562 0.08594 0.06568 C 0.09453 0.07678 0.10456 0.08002 0.11406 0.08696 C 0.1207 0.09182 0.12383 0.09713 0.12982 0.10292 C 0.13581 0.1087 0.14284 0.11147 0.14948 0.1154 C 0.15299 0.11749 0.15625 0.12049 0.15989 0.12234 C 0.18086 0.12188 0.20169 0.12234 0.22252 0.12072 C 0.2276 0.12026 0.23776 0.11448 0.24245 0.11355 C 0.2763 0.11494 0.27721 0.11124 0.2987 0.12234 C 0.30156 0.1272 0.30416 0.13067 0.30599 0.13668 C 0.30651 0.1383 0.30625 0.14061 0.30703 0.142 C 0.31289 0.15195 0.31693 0.15287 0.32487 0.15449 C 0.33307 0.15888 0.33594 0.179 0.34466 0.18455 C 0.36406 0.19704 0.39206 0.19288 0.41028 0.19357 C 0.41614 0.19496 0.42135 0.1975 0.42695 0.20051 C 0.4332 0.20791 0.43841 0.20953 0.44583 0.21115 C 0.45573 0.21716 0.46562 0.22133 0.47604 0.22549 C 0.4819 0.2278 0.47643 0.22664 0.48229 0.23081 C 0.48906 0.23566 0.49713 0.23682 0.50429 0.23798 C 0.5056 0.23844 0.50989 0.24006 0.51146 0.24145 C 0.51224 0.24237 0.51263 0.24445 0.51354 0.24491 C 0.51927 0.24746 0.52539 0.24723 0.53125 0.24861 C 0.54388 0.25902 0.55846 0.25139 0.572 0.25555 C 0.58008 0.26503 0.59844 0.2618 0.60742 0.26272 C 0.61054 0.26342 0.61393 0.26226 0.61679 0.26457 C 0.61784 0.2655 0.61679 0.26943 0.61575 0.26989 C 0.61341 0.27082 0.61094 0.26874 0.60859 0.26804 C 0.60729 0.25856 0.60924 0.25925 0.60638 0.25925 " pathEditMode="relative" rAng="0" ptsTypes="ffffffffffffffffffffffffffffffA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00" y="13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1667 C 0.0112 -0.0125 0.00352 -0.01829 0.00912 -0.00972 C 0.01342 -0.00301 0.0194 0.00231 0.02487 0.00579 C 0.02813 0.00509 0.03243 0.00486 0.03568 0.00208 C 0.03894 -0.00069 0.04089 -0.00509 0.04362 -0.00972 C 0.04857 -0.01829 0.05547 -0.02361 0.06133 -0.03032 C 0.06485 -0.03426 0.06693 -0.04005 0.0711 -0.04236 C 0.08672 -0.0838 0.15222 -0.05255 0.15495 -0.05255 C 0.1569 -0.05972 0.15717 -0.06574 0.15873 -0.07315 C 0.16094 -0.0831 0.16888 -0.08796 0.17344 -0.09213 C 0.17565 -0.09398 0.17722 -0.09792 0.17956 -0.09884 C 0.1823 -0.10023 0.18542 -0.1 0.18842 -0.10046 C 0.19597 -0.10486 0.20222 -0.11412 0.21003 -0.11759 C 0.2319 -0.11505 0.24063 -0.11366 0.26706 -0.1125 C 0.28256 -0.10556 0.29896 -0.1088 0.31446 -0.11435 C 0.31276 -0.12269 0.3099 -0.12894 0.30651 -0.13495 C 0.30482 -0.14444 0.30313 -0.14907 0.3056 -0.16042 C 0.30599 -0.1625 0.30769 -0.1625 0.30847 -0.16389 C 0.31394 -0.17176 0.3194 -0.17454 0.32618 -0.17778 C 0.33217 -0.17708 0.33828 -0.17894 0.34388 -0.17593 C 0.34623 -0.17454 0.34662 -0.16898 0.34792 -0.16551 C 0.34857 -0.16389 0.34987 -0.16343 0.35078 -0.16227 C 0.35287 -0.15232 0.36328 -0.13056 0.36849 -0.12454 C 0.37904 -0.12685 0.378 -0.12801 0.3862 -0.13657 C 0.38855 -0.14213 0.39102 -0.14352 0.39219 -0.15023 C 0.39193 -0.18727 0.39193 -0.22454 0.39128 -0.26157 C 0.39128 -0.26343 0.39024 -0.26482 0.39024 -0.26667 C 0.39024 -0.27685 0.39011 -0.2875 0.39128 -0.29769 C 0.39336 -0.31736 0.42513 -0.3162 0.42657 -0.31644 C 0.43282 -0.32014 0.43607 -0.32037 0.44336 -0.32153 C 0.44427 -0.32407 0.44571 -0.32847 0.4474 -0.33009 C 0.44935 -0.33148 0.45326 -0.33357 0.45326 -0.33333 C 0.45599 -0.33264 0.46016 -0.33287 0.46211 -0.32847 C 0.46602 -0.31991 0.45951 -0.32546 0.46602 -0.32153 C 0.46862 -0.32222 0.47175 -0.3206 0.47396 -0.32338 C 0.47709 -0.32708 0.46927 -0.33611 0.4681 -0.33681 C 0.4668 -0.33634 0.46407 -0.33519 0.46407 -0.33495 " pathEditMode="relative" rAng="0" ptsTypes="ffffffffffffffffffffffffffffffffffff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00" y="-14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C 0.00313 0.00185 0.00651 0.00463 0.00938 0.00741 C 0.01159 0.00949 0.01563 0.01482 0.01563 0.01482 C 0.01914 0.02408 0.01706 0.02222 0.02188 0.00926 C 0.02331 0.00556 0.02813 0.00185 0.02813 0.00185 C 0.0323 0.00255 0.03659 0.00185 0.04063 0.00371 C 0.04336 0.00486 0.04401 0.01204 0.04584 0.01482 C 0.04896 0.01968 0.05287 0.02338 0.05625 0.02778 C 0.06055 0.03334 0.05925 0.03148 0.06563 0.03519 C 0.06667 0.03588 0.06875 0.03704 0.06875 0.03704 C 0.0694 0.04074 0.07019 0.04445 0.07084 0.04815 C 0.07149 0.05185 0.07552 0.05509 0.07709 0.05741 C 0.08008 0.06181 0.08021 0.06297 0.0823 0.06852 C 0.0875 0.06806 0.11146 0.06459 0.1198 0.06852 C 0.12214 0.06968 0.12292 0.07547 0.125 0.07778 C 0.12565 0.07963 0.12657 0.08125 0.12709 0.08334 C 0.12761 0.08519 0.12709 0.08843 0.12813 0.08889 C 0.1306 0.08982 0.13933 0.08634 0.14271 0.08519 C 0.14623 0.08195 0.14935 0.07824 0.15313 0.07593 C 0.16068 0.07755 0.16328 0.07639 0.16563 0.08889 C 0.16602 0.09445 0.16485 0.10116 0.16667 0.10556 C 0.16862 0.11019 0.17539 0.09884 0.17605 0.09815 C 0.178 0.0963 0.18021 0.0956 0.1823 0.09445 C 0.18334 0.09375 0.18542 0.09259 0.18542 0.09259 C 0.20078 0.09445 0.20209 0.08866 0.20625 0.11111 C 0.20664 0.11852 0.20352 0.13009 0.2073 0.13334 C 0.24714 0.16875 0.2267 0.11759 0.23542 0.14074 C 0.23737 0.18959 0.23138 0.16042 0.27084 0.16852 C 0.27422 0.16922 0.275 0.18519 0.275 0.18519 C 0.27539 0.19005 0.2737 0.19722 0.27605 0.2 C 0.27904 0.20347 0.28972 0.19676 0.29375 0.19445 C 0.30039 0.19514 0.30703 0.19422 0.31355 0.1963 C 0.31368 0.1963 0.32071 0.20602 0.32292 0.20741 C 0.32605 0.21297 0.32774 0.21667 0.32917 0.22408 C 0.3306 0.24375 0.32878 0.23912 0.33855 0.24259 C 0.34519 0.2419 0.35183 0.24283 0.35834 0.24074 C 0.35977 0.24028 0.36029 0.23681 0.36146 0.23519 C 0.36602 0.22894 0.37162 0.21991 0.37709 0.21667 C 0.38177 0.20834 0.37878 0.21204 0.38646 0.20741 C 0.3875 0.20672 0.38959 0.20556 0.38959 0.20556 C 0.39649 0.20625 0.40352 0.20509 0.41042 0.20741 C 0.41159 0.20787 0.41146 0.21181 0.4125 0.21297 C 0.41433 0.21505 0.41693 0.21459 0.41875 0.21667 C 0.42474 0.22384 0.42683 0.22384 0.43334 0.22778 C 0.44206 0.22709 0.45078 0.22824 0.45938 0.22593 C 0.46068 0.2257 0.46068 0.22199 0.46146 0.22037 C 0.46407 0.21482 0.46602 0.20972 0.4698 0.20741 C 0.48164 0.20972 0.47917 0.20371 0.47917 0.22222 " pathEditMode="relative" ptsTypes="fffffffffffffffffffffffffffffffffffffffffffffffA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71306"/>
            <a:ext cx="10801054" cy="1195753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3300"/>
                </a:solidFill>
                <a:latin typeface="Times New Roman" pitchFamily="18" charset="0"/>
              </a:rPr>
              <a:t>Отгадай загадку. Выбери правильную картинку.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97442" y="1485900"/>
            <a:ext cx="51374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</a:rPr>
              <a:t>Шипит  и злится. </a:t>
            </a:r>
          </a:p>
          <a:p>
            <a:pPr algn="ctr">
              <a:buFontTx/>
              <a:buNone/>
            </a:pPr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</a:rPr>
              <a:t>Воды боится</a:t>
            </a:r>
          </a:p>
          <a:p>
            <a:pPr algn="ctr">
              <a:buFontTx/>
              <a:buNone/>
            </a:pPr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</a:rPr>
              <a:t>С языком – </a:t>
            </a:r>
          </a:p>
          <a:p>
            <a:pPr algn="ctr">
              <a:buFontTx/>
              <a:buNone/>
            </a:pPr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</a:rPr>
              <a:t>а не лает,</a:t>
            </a:r>
          </a:p>
          <a:p>
            <a:pPr algn="ctr">
              <a:buFontTx/>
              <a:buNone/>
            </a:pPr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</a:rPr>
              <a:t>Без зубов – </a:t>
            </a:r>
          </a:p>
          <a:p>
            <a:pPr algn="ctr">
              <a:buFontTx/>
              <a:buNone/>
            </a:pPr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</a:rPr>
              <a:t>а кусает?</a:t>
            </a:r>
          </a:p>
        </p:txBody>
      </p:sp>
      <p:pic>
        <p:nvPicPr>
          <p:cNvPr id="6" name="Рисунок 5" descr="https://pixnio.com/free-images/2017/03/29/2017-03-29-13-57-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359" y="1066709"/>
            <a:ext cx="2899610" cy="267511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Рисунок 6" descr="https://st2.depositphotos.com/1008971/8452/v/950/depositphotos_84527738-stock-illustration-cartoon-kettle-with-boiling-water.jpg"/>
          <p:cNvPicPr/>
          <p:nvPr/>
        </p:nvPicPr>
        <p:blipFill>
          <a:blip r:embed="rId5"/>
          <a:srcRect l="5106" t="23881" r="33155" b="7463"/>
          <a:stretch>
            <a:fillRect/>
          </a:stretch>
        </p:blipFill>
        <p:spPr bwMode="auto">
          <a:xfrm>
            <a:off x="8734926" y="918278"/>
            <a:ext cx="2659391" cy="288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yt3.ggpht.com/a/AATXAJzwmnX7mssc0gHO7pmn282wqEaV3arMKeNeCC1y=s900-c-k-c0x00ffffff-no-rj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2075" y="3814011"/>
            <a:ext cx="3028564" cy="285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Natalya\Desktop\картинки для игры к ГМО\питон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21316" y="4158916"/>
            <a:ext cx="3044742" cy="2699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ru-RU" b="1" i="1" dirty="0" smtClean="0">
                <a:latin typeface="Times New Roman" pitchFamily="18" charset="0"/>
              </a:rPr>
              <a:t>Шипит и злится,</a:t>
            </a:r>
          </a:p>
          <a:p>
            <a:pPr algn="ctr">
              <a:buFontTx/>
              <a:buNone/>
            </a:pPr>
            <a:r>
              <a:rPr lang="ru-RU" b="1" i="1" dirty="0" smtClean="0">
                <a:latin typeface="Times New Roman" pitchFamily="18" charset="0"/>
              </a:rPr>
              <a:t>Воды боится</a:t>
            </a:r>
          </a:p>
          <a:p>
            <a:pPr algn="ctr">
              <a:buFontTx/>
              <a:buNone/>
            </a:pPr>
            <a:r>
              <a:rPr lang="ru-RU" b="1" i="1" dirty="0" smtClean="0">
                <a:latin typeface="Times New Roman" pitchFamily="18" charset="0"/>
              </a:rPr>
              <a:t>С языком – а не лает,</a:t>
            </a:r>
          </a:p>
          <a:p>
            <a:pPr algn="ctr">
              <a:buFontTx/>
              <a:buNone/>
            </a:pPr>
            <a:r>
              <a:rPr lang="ru-RU" b="1" i="1" dirty="0" smtClean="0">
                <a:latin typeface="Times New Roman" pitchFamily="18" charset="0"/>
              </a:rPr>
              <a:t>Без зубов – а кусает?</a:t>
            </a:r>
            <a:endParaRPr lang="ru-RU" b="1" i="1" dirty="0"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ru-RU" b="1" i="1" dirty="0" smtClean="0">
                <a:latin typeface="Times New Roman" pitchFamily="18" charset="0"/>
              </a:rPr>
              <a:t>Шипит и злится,</a:t>
            </a:r>
          </a:p>
          <a:p>
            <a:pPr algn="ctr">
              <a:buFontTx/>
              <a:buNone/>
            </a:pPr>
            <a:r>
              <a:rPr lang="ru-RU" b="1" i="1" dirty="0" smtClean="0">
                <a:latin typeface="Times New Roman" pitchFamily="18" charset="0"/>
              </a:rPr>
              <a:t>Воды боится</a:t>
            </a:r>
          </a:p>
          <a:p>
            <a:pPr algn="ctr">
              <a:buFontTx/>
              <a:buNone/>
            </a:pPr>
            <a:r>
              <a:rPr lang="ru-RU" b="1" i="1" dirty="0" smtClean="0">
                <a:latin typeface="Times New Roman" pitchFamily="18" charset="0"/>
              </a:rPr>
              <a:t>С языком – а не лает,</a:t>
            </a:r>
          </a:p>
          <a:p>
            <a:pPr algn="ctr">
              <a:buFontTx/>
              <a:buNone/>
            </a:pPr>
            <a:r>
              <a:rPr lang="ru-RU" b="1" i="1" dirty="0" smtClean="0">
                <a:latin typeface="Times New Roman" pitchFamily="18" charset="0"/>
              </a:rPr>
              <a:t>Без зубов – а кусает?</a:t>
            </a:r>
            <a:endParaRPr lang="ru-RU" b="1" i="1" dirty="0"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15653" y="23716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ru-RU" b="1" i="1" dirty="0" smtClean="0">
                <a:latin typeface="Times New Roman" pitchFamily="18" charset="0"/>
              </a:rPr>
              <a:t>Шипит и злится,</a:t>
            </a:r>
          </a:p>
          <a:p>
            <a:pPr algn="ctr">
              <a:buFontTx/>
              <a:buNone/>
            </a:pPr>
            <a:r>
              <a:rPr lang="ru-RU" b="1" i="1" dirty="0" smtClean="0">
                <a:latin typeface="Times New Roman" pitchFamily="18" charset="0"/>
              </a:rPr>
              <a:t>Воды боится</a:t>
            </a:r>
          </a:p>
          <a:p>
            <a:pPr algn="ctr">
              <a:buFontTx/>
              <a:buNone/>
            </a:pPr>
            <a:r>
              <a:rPr lang="ru-RU" b="1" i="1" dirty="0" smtClean="0">
                <a:latin typeface="Times New Roman" pitchFamily="18" charset="0"/>
              </a:rPr>
              <a:t>С языком – а не лает,</a:t>
            </a:r>
          </a:p>
          <a:p>
            <a:pPr algn="ctr">
              <a:buFontTx/>
              <a:buNone/>
            </a:pPr>
            <a:r>
              <a:rPr lang="ru-RU" b="1" i="1" dirty="0" smtClean="0">
                <a:latin typeface="Times New Roman" pitchFamily="18" charset="0"/>
              </a:rPr>
              <a:t>Без зубов – а кусает?</a:t>
            </a:r>
            <a:endParaRPr lang="ru-RU" b="1" i="1" dirty="0">
              <a:latin typeface="Times New Roman" pitchFamily="18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16319"/>
            <a:ext cx="10745787" cy="109512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000" dirty="0" smtClean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ru-RU" sz="4000" dirty="0" smtClean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ru-RU" sz="4400" b="1" i="1" dirty="0" smtClean="0">
                <a:solidFill>
                  <a:srgbClr val="FF3300"/>
                </a:solidFill>
                <a:latin typeface="Times New Roman" pitchFamily="18" charset="0"/>
              </a:rPr>
              <a:t>на </a:t>
            </a:r>
            <a:r>
              <a:rPr lang="ru-RU" sz="4900" b="1" i="1" dirty="0" smtClean="0">
                <a:solidFill>
                  <a:srgbClr val="FF3300"/>
                </a:solidFill>
                <a:latin typeface="Times New Roman" pitchFamily="18" charset="0"/>
              </a:rPr>
              <a:t>какой</a:t>
            </a:r>
            <a:r>
              <a:rPr lang="ru-RU" sz="4400" b="1" i="1" dirty="0" smtClean="0">
                <a:solidFill>
                  <a:srgbClr val="FF3300"/>
                </a:solidFill>
                <a:latin typeface="Times New Roman" pitchFamily="18" charset="0"/>
              </a:rPr>
              <a:t> номер мы будем звонить при пожаре?</a:t>
            </a:r>
          </a:p>
        </p:txBody>
      </p:sp>
      <p:pic>
        <p:nvPicPr>
          <p:cNvPr id="12" name="Picture 5" descr="ÐÐ°ÑÑÐ¸Ð½ÐºÐ¸ Ð¿Ð¾ Ð·Ð°Ð¿ÑÐ¾ÑÑ &quot;ÑÐµÐ»ÐµÑÐ¾Ð½ ÐºÐ°ÑÑÐ¸Ð½ÐºÐ¸ Ð´Ð»Ñ Ð´ÐµÑÐµÐ¹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799" y="2059913"/>
            <a:ext cx="5182437" cy="361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6890657" y="3329353"/>
            <a:ext cx="1981200" cy="9144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b="1" dirty="0">
                <a:solidFill>
                  <a:srgbClr val="800000"/>
                </a:solidFill>
                <a:latin typeface="Times New Roman" pitchFamily="18" charset="0"/>
              </a:rPr>
              <a:t>02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930851" y="4695092"/>
            <a:ext cx="1981200" cy="9144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b="1" dirty="0">
                <a:solidFill>
                  <a:srgbClr val="800000"/>
                </a:solidFill>
                <a:latin typeface="Times New Roman" pitchFamily="18" charset="0"/>
              </a:rPr>
              <a:t>03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02735" y="2090057"/>
            <a:ext cx="1889090" cy="914400"/>
          </a:xfrm>
          <a:prstGeom prst="roundRect">
            <a:avLst/>
          </a:prstGeom>
          <a:solidFill>
            <a:schemeClr val="tx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ru-RU" sz="3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356691" y="3357823"/>
            <a:ext cx="1889090" cy="914400"/>
          </a:xfrm>
          <a:prstGeom prst="roundRect">
            <a:avLst/>
          </a:prstGeom>
          <a:solidFill>
            <a:schemeClr val="tx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101</a:t>
            </a:r>
            <a:endParaRPr lang="ru-RU" sz="3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175099"/>
            <a:ext cx="10881975" cy="865762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FF3300"/>
                </a:solidFill>
                <a:latin typeface="Times New Roman" pitchFamily="18" charset="0"/>
              </a:rPr>
              <a:t>Что нельзя делать при пожаре?</a:t>
            </a:r>
            <a:endParaRPr lang="ru-RU" sz="4400" b="1" dirty="0"/>
          </a:p>
        </p:txBody>
      </p:sp>
      <p:pic>
        <p:nvPicPr>
          <p:cNvPr id="2050" name="Picture 2" descr="C:\Users\Natalya\Desktop\детям об огне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736" y="946967"/>
            <a:ext cx="3466594" cy="28633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</p:pic>
      <p:pic>
        <p:nvPicPr>
          <p:cNvPr id="4" name="Рисунок 3" descr="https://ds04.infourok.ru/uploads/ex/0552/000cc309-7a607cf4/img1.jpg"/>
          <p:cNvPicPr/>
          <p:nvPr/>
        </p:nvPicPr>
        <p:blipFill>
          <a:blip r:embed="rId7" cstate="print"/>
          <a:srcRect l="4000" t="18092" r="51171" b="30243"/>
          <a:stretch>
            <a:fillRect/>
          </a:stretch>
        </p:blipFill>
        <p:spPr bwMode="auto">
          <a:xfrm>
            <a:off x="700391" y="3884246"/>
            <a:ext cx="3268494" cy="2756503"/>
          </a:xfrm>
          <a:prstGeom prst="rect">
            <a:avLst/>
          </a:prstGeom>
          <a:noFill/>
          <a:ln w="412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 descr="http://900igr.net/up/datas/78001/029.jpg"/>
          <p:cNvPicPr/>
          <p:nvPr/>
        </p:nvPicPr>
        <p:blipFill>
          <a:blip r:embed="rId8"/>
          <a:srcRect l="3937" t="28697" r="69937" b="32801"/>
          <a:stretch>
            <a:fillRect/>
          </a:stretch>
        </p:blipFill>
        <p:spPr bwMode="auto">
          <a:xfrm>
            <a:off x="8331200" y="3961886"/>
            <a:ext cx="3204308" cy="2587407"/>
          </a:xfrm>
          <a:prstGeom prst="rect">
            <a:avLst/>
          </a:prstGeom>
          <a:noFill/>
          <a:ln w="412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6" name="Picture 2" descr="C:\Users\Natalya\Desktop\детям об огне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53171" y="3899876"/>
            <a:ext cx="3618522" cy="279790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</p:pic>
      <p:pic>
        <p:nvPicPr>
          <p:cNvPr id="8" name="Рисунок 7" descr="http://dou159.edu.sarkomobr.ru/files/large/40033e433525740"/>
          <p:cNvPicPr/>
          <p:nvPr/>
        </p:nvPicPr>
        <p:blipFill>
          <a:blip r:embed="rId10"/>
          <a:srcRect l="51830" t="59500" r="30549" b="13809"/>
          <a:stretch>
            <a:fillRect/>
          </a:stretch>
        </p:blipFill>
        <p:spPr bwMode="auto">
          <a:xfrm>
            <a:off x="4392246" y="920750"/>
            <a:ext cx="3657599" cy="2827858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Рисунок 9" descr="http://dou159.edu.sarkomobr.ru/files/large/40033e433525740"/>
          <p:cNvPicPr/>
          <p:nvPr/>
        </p:nvPicPr>
        <p:blipFill>
          <a:blip r:embed="rId10"/>
          <a:srcRect l="8115" t="61724" r="73953" b="13531"/>
          <a:stretch>
            <a:fillRect/>
          </a:stretch>
        </p:blipFill>
        <p:spPr bwMode="auto">
          <a:xfrm>
            <a:off x="8331200" y="984250"/>
            <a:ext cx="3200399" cy="2813049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-1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2809" y="287080"/>
            <a:ext cx="5369442" cy="4189228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rgbClr val="00B050"/>
                </a:solidFill>
                <a:latin typeface="Times New Roman" pitchFamily="18" charset="0"/>
              </a:rPr>
              <a:t>Поздравляю!</a:t>
            </a:r>
            <a:br>
              <a:rPr lang="ru-RU" sz="4800" b="1" i="1" dirty="0" smtClean="0">
                <a:solidFill>
                  <a:srgbClr val="00B050"/>
                </a:solidFill>
                <a:latin typeface="Times New Roman" pitchFamily="18" charset="0"/>
              </a:rPr>
            </a:br>
            <a:r>
              <a:rPr lang="ru-RU" sz="4800" b="1" i="1" dirty="0" smtClean="0">
                <a:solidFill>
                  <a:srgbClr val="00B050"/>
                </a:solidFill>
                <a:latin typeface="Times New Roman" pitchFamily="18" charset="0"/>
              </a:rPr>
              <a:t>Ты успешно справился со всеми заданиями!</a:t>
            </a:r>
            <a:endParaRPr lang="ru-RU" sz="4800" dirty="0">
              <a:solidFill>
                <a:srgbClr val="00B050"/>
              </a:solidFill>
            </a:endParaRPr>
          </a:p>
        </p:txBody>
      </p:sp>
      <p:pic>
        <p:nvPicPr>
          <p:cNvPr id="3" name="Picture 5" descr="ÐÐ°ÑÑÐ¸Ð½ÐºÐ¸ Ð¿Ð¾ Ð·Ð°Ð¿ÑÐ¾ÑÑ &quot;ÑÐ°Ð»ÑÑ Ð² Ð¿ÑÐµÐ·ÐµÐ½ÑÐ°ÑÐ¸Ð¸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8575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ÐÐ°ÑÑÐ¸Ð½ÐºÐ¸ Ð¿Ð¾ Ð·Ð°Ð¿ÑÐ¾ÑÑ &quot;ÑÐ°Ð»ÑÑ Ð² Ð¿ÑÐµÐ·ÐµÐ½ÑÐ°ÑÐ¸Ð¸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12828"/>
            <a:ext cx="28575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C69AA-CA88-4815-A127-940B62A16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86" y="180753"/>
            <a:ext cx="11160785" cy="207040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социальной ситуации развития </a:t>
            </a: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закрепления основ 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собственной </a:t>
            </a: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 у детей старшего дошкольного возраста.</a:t>
            </a:r>
            <a:endParaRPr lang="ru-RU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29BA5F-CCBA-4E5C-9207-EF0560893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2067951"/>
            <a:ext cx="10738754" cy="4213274"/>
          </a:xfrm>
        </p:spPr>
        <p:txBody>
          <a:bodyPr>
            <a:normAutofit fontScale="70000" lnSpcReduction="20000"/>
          </a:bodyPr>
          <a:lstStyle/>
          <a:p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первичных представлений о безопасном поведении в быту, социуме, природе.</a:t>
            </a:r>
          </a:p>
          <a:p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-воспитание осознанного отношения к выполнению правил безопасности.</a:t>
            </a:r>
          </a:p>
          <a:p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осторожного и осмотрительного отношения к потенциально опасным для человека и окружающего мира природы ситуациям.</a:t>
            </a:r>
          </a:p>
          <a:p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представлений о некоторых типичных опасных ситуациях и способах поведения в них.</a:t>
            </a:r>
          </a:p>
          <a:p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элементарных представлений о правилах безопасности дорожного движения;</a:t>
            </a:r>
          </a:p>
          <a:p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-воспитание осознанного отношения к необходимости выполнения этих правил.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4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5A8A1D-534E-45EC-9F22-677E1CE16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414" y="782664"/>
            <a:ext cx="3737172" cy="18838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0E393-8105-43DD-8FBA-B08652BA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08488"/>
            <a:ext cx="10381578" cy="1348353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съедобные грибы в корзинку»</a:t>
            </a:r>
            <a:br>
              <a:rPr lang="ru-RU" b="1" cap="none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cap="none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подосиновик">
            <a:extLst>
              <a:ext uri="{FF2B5EF4-FFF2-40B4-BE49-F238E27FC236}">
                <a16:creationId xmlns:a16="http://schemas.microsoft.com/office/drawing/2014/main" id="{00BE3182-AB17-4330-A1F2-38E7A52B0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12" y="1533762"/>
            <a:ext cx="1377815" cy="1926503"/>
          </a:xfrm>
          <a:prstGeom prst="rect">
            <a:avLst/>
          </a:prstGeom>
        </p:spPr>
      </p:pic>
      <p:pic>
        <p:nvPicPr>
          <p:cNvPr id="15" name="поганка">
            <a:extLst>
              <a:ext uri="{FF2B5EF4-FFF2-40B4-BE49-F238E27FC236}">
                <a16:creationId xmlns:a16="http://schemas.microsoft.com/office/drawing/2014/main" id="{08E92217-6A80-4B0C-9412-DBB0FAFF5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466" y="4027262"/>
            <a:ext cx="1475360" cy="1926503"/>
          </a:xfrm>
          <a:prstGeom prst="rect">
            <a:avLst/>
          </a:prstGeom>
        </p:spPr>
      </p:pic>
      <p:pic>
        <p:nvPicPr>
          <p:cNvPr id="16" name="опята">
            <a:extLst>
              <a:ext uri="{FF2B5EF4-FFF2-40B4-BE49-F238E27FC236}">
                <a16:creationId xmlns:a16="http://schemas.microsoft.com/office/drawing/2014/main" id="{9E7794E8-DD43-45CE-ADDD-CAF88C873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251" y="4340736"/>
            <a:ext cx="1536325" cy="1973122"/>
          </a:xfrm>
          <a:prstGeom prst="rect">
            <a:avLst/>
          </a:prstGeom>
        </p:spPr>
      </p:pic>
      <p:pic>
        <p:nvPicPr>
          <p:cNvPr id="17" name="мухомор">
            <a:extLst>
              <a:ext uri="{FF2B5EF4-FFF2-40B4-BE49-F238E27FC236}">
                <a16:creationId xmlns:a16="http://schemas.microsoft.com/office/drawing/2014/main" id="{03F344A8-4C83-49B3-A619-DA12CB4A72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5001" y="4314197"/>
            <a:ext cx="1999661" cy="1999661"/>
          </a:xfrm>
          <a:prstGeom prst="rect">
            <a:avLst/>
          </a:prstGeom>
        </p:spPr>
      </p:pic>
      <p:pic>
        <p:nvPicPr>
          <p:cNvPr id="18" name="лисички">
            <a:extLst>
              <a:ext uri="{FF2B5EF4-FFF2-40B4-BE49-F238E27FC236}">
                <a16:creationId xmlns:a16="http://schemas.microsoft.com/office/drawing/2014/main" id="{732BE3BA-14D1-46E9-9182-9A15B5444B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7640" y="4314197"/>
            <a:ext cx="1536325" cy="1822862"/>
          </a:xfrm>
          <a:prstGeom prst="rect">
            <a:avLst/>
          </a:prstGeom>
        </p:spPr>
      </p:pic>
      <p:pic>
        <p:nvPicPr>
          <p:cNvPr id="19" name="белый гриб">
            <a:extLst>
              <a:ext uri="{FF2B5EF4-FFF2-40B4-BE49-F238E27FC236}">
                <a16:creationId xmlns:a16="http://schemas.microsoft.com/office/drawing/2014/main" id="{13B0D20C-4D2E-4308-859D-747CE4F847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2080" y="1724577"/>
            <a:ext cx="2024047" cy="18838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165FFF-6296-4A2B-9381-C315B9F10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7413" y="2666490"/>
            <a:ext cx="3737172" cy="1505843"/>
          </a:xfrm>
          <a:prstGeom prst="rect">
            <a:avLst/>
          </a:prstGeom>
        </p:spPr>
      </p:pic>
      <p:pic>
        <p:nvPicPr>
          <p:cNvPr id="20" name="апплодисменты">
            <a:hlinkClick r:id="" action="ppaction://media"/>
            <a:extLst>
              <a:ext uri="{FF2B5EF4-FFF2-40B4-BE49-F238E27FC236}">
                <a16:creationId xmlns:a16="http://schemas.microsoft.com/office/drawing/2014/main" id="{162B90D2-2CD5-43F1-B08A-3DABC1A676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133.1875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006792" y="782664"/>
            <a:ext cx="609600" cy="609600"/>
          </a:xfrm>
          <a:prstGeom prst="rect">
            <a:avLst/>
          </a:prstGeom>
        </p:spPr>
      </p:pic>
      <p:pic>
        <p:nvPicPr>
          <p:cNvPr id="24" name="апплодисменты">
            <a:hlinkClick r:id="" action="ppaction://media"/>
            <a:extLst>
              <a:ext uri="{FF2B5EF4-FFF2-40B4-BE49-F238E27FC236}">
                <a16:creationId xmlns:a16="http://schemas.microsoft.com/office/drawing/2014/main" id="{A832A2E6-8BC9-4F2A-A15F-A2D710BDCE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133.1875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942086" y="1561514"/>
            <a:ext cx="609600" cy="609600"/>
          </a:xfrm>
          <a:prstGeom prst="rect">
            <a:avLst/>
          </a:prstGeom>
        </p:spPr>
      </p:pic>
      <p:pic>
        <p:nvPicPr>
          <p:cNvPr id="25" name="апплодисменты">
            <a:hlinkClick r:id="" action="ppaction://media"/>
            <a:extLst>
              <a:ext uri="{FF2B5EF4-FFF2-40B4-BE49-F238E27FC236}">
                <a16:creationId xmlns:a16="http://schemas.microsoft.com/office/drawing/2014/main" id="{5029D11B-BDAC-4F90-87F0-8CF691FB11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133.1875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943809" y="2495541"/>
            <a:ext cx="609600" cy="609600"/>
          </a:xfrm>
          <a:prstGeom prst="rect">
            <a:avLst/>
          </a:prstGeom>
        </p:spPr>
      </p:pic>
      <p:pic>
        <p:nvPicPr>
          <p:cNvPr id="26" name="апплодисменты">
            <a:hlinkClick r:id="" action="ppaction://media"/>
            <a:extLst>
              <a:ext uri="{FF2B5EF4-FFF2-40B4-BE49-F238E27FC236}">
                <a16:creationId xmlns:a16="http://schemas.microsoft.com/office/drawing/2014/main" id="{AD568065-6D78-4284-871C-13340D369C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133.1875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031503" y="349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4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324 L 0.00117 -0.00324 C 0.00065 -0.03797 0.00065 -0.07269 -0.00013 -0.10741 C -0.00013 -0.11111 -0.00339 -0.12709 -0.00365 -0.12824 C -0.00404 -0.13033 -0.00391 -0.1331 -0.00482 -0.13449 L -0.00834 -0.14074 L -0.01068 -0.15324 C -0.01185 -0.15996 -0.01159 -0.16135 -0.01537 -0.16574 C -0.01628 -0.16713 -0.01771 -0.16713 -0.01888 -0.16783 C -0.02005 -0.16713 -0.02136 -0.16713 -0.0224 -0.16574 C -0.0237 -0.16412 -0.02422 -0.16019 -0.02591 -0.15949 C -0.02852 -0.15857 -0.03138 -0.16088 -0.03412 -0.16158 C -0.03646 -0.16297 -0.03906 -0.16343 -0.04115 -0.16574 C -0.04232 -0.16713 -0.04336 -0.16898 -0.04466 -0.16991 C -0.04688 -0.17176 -0.04948 -0.17222 -0.05169 -0.17408 C -0.05326 -0.17547 -0.05456 -0.17801 -0.05638 -0.17824 C -0.06485 -0.1801 -0.07357 -0.17963 -0.08216 -0.18033 C -0.12448 -0.18866 -0.1043 -0.18565 -0.19349 -0.18033 C -0.19597 -0.18033 -0.19818 -0.17755 -0.20052 -0.17616 C -0.20169 -0.17547 -0.203 -0.17547 -0.20404 -0.17408 C -0.20521 -0.17269 -0.20625 -0.17107 -0.20755 -0.16991 C -0.20977 -0.16829 -0.21224 -0.16713 -0.21459 -0.16574 L -0.2181 -0.16366 C -0.22956 -0.15023 -0.21172 -0.1713 -0.2263 -0.15324 C -0.22852 -0.15047 -0.23099 -0.14769 -0.23334 -0.14491 C -0.23451 -0.14352 -0.23555 -0.1419 -0.23685 -0.14074 L -0.24154 -0.13658 C -0.24987 -0.11435 -0.23685 -0.14815 -0.2474 -0.12408 C -0.24909 -0.12014 -0.25052 -0.11574 -0.25209 -0.11158 L -0.25443 -0.10533 L -0.25677 -0.09908 L -0.25912 -0.08658 C -0.26341 -0.0632 -0.26029 -0.08264 -0.26029 -0.02616 L -0.26029 -0.02616 " pathEditMode="relative" ptsTypes="AAAAAAAAAAAAAAAAAAAAAAAAAAAAAAAAA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3 -0.03704 L -0.01003 -0.03704 C -0.01055 -0.04746 -0.01068 -0.0581 -0.01133 -0.06829 C -0.01146 -0.0713 -0.01198 -0.07408 -0.01237 -0.07662 C -0.01316 -0.08102 -0.01472 -0.08912 -0.01472 -0.08912 C -0.01524 -0.1051 -0.01524 -0.1213 -0.01602 -0.13704 C -0.01602 -0.14005 -0.01641 -0.14283 -0.01706 -0.14537 C -0.01836 -0.15 -0.02097 -0.15324 -0.02175 -0.15787 C -0.02344 -0.16621 -0.02188 -0.16343 -0.02644 -0.16621 C -0.02878 -0.17246 -0.02904 -0.17385 -0.03243 -0.17871 C -0.03347 -0.18033 -0.03477 -0.18125 -0.03581 -0.18287 C -0.03842 -0.18681 -0.0405 -0.19121 -0.04284 -0.19537 L -0.04649 -0.20162 C -0.04922 -0.21644 -0.04558 -0.19838 -0.04987 -0.21621 C -0.0504 -0.21829 -0.0504 -0.22084 -0.05118 -0.22246 C -0.05196 -0.22454 -0.05352 -0.22523 -0.05456 -0.22662 L -0.06159 -0.24537 C -0.06237 -0.24746 -0.06355 -0.24931 -0.06394 -0.25162 L -0.06628 -0.26412 C -0.0668 -0.26621 -0.06654 -0.26922 -0.06758 -0.27037 C -0.06862 -0.27176 -0.06993 -0.27315 -0.07097 -0.27454 C -0.07227 -0.27662 -0.07318 -0.27917 -0.07461 -0.28079 C -0.07631 -0.28334 -0.07852 -0.28473 -0.08034 -0.28704 C -0.08243 -0.28982 -0.08425 -0.29283 -0.08633 -0.29537 C -0.08737 -0.29699 -0.08881 -0.29792 -0.08972 -0.29954 C -0.09349 -0.30556 -0.1004 -0.31829 -0.1004 -0.31829 C -0.10678 -0.34121 -0.09831 -0.3132 -0.10612 -0.33287 C -0.11159 -0.34653 -0.10508 -0.33727 -0.11211 -0.34537 C -0.11511 -0.36181 -0.11263 -0.35486 -0.11915 -0.36621 C -0.12214 -0.37709 -0.12149 -0.37824 -0.12618 -0.38496 C -0.12722 -0.38658 -0.12826 -0.38843 -0.12956 -0.38912 C -0.13151 -0.39051 -0.1336 -0.39028 -0.13555 -0.39121 C -0.1379 -0.39236 -0.14024 -0.39398 -0.14258 -0.39537 L -0.14597 -0.39746 C -0.14727 -0.39885 -0.14831 -0.4007 -0.14961 -0.40162 C -0.15105 -0.40278 -0.15274 -0.40301 -0.1543 -0.40371 C -0.15547 -0.4044 -0.15665 -0.4051 -0.15769 -0.40579 C -0.15899 -0.40718 -0.16003 -0.40903 -0.16133 -0.40996 C -0.16355 -0.41181 -0.16836 -0.41412 -0.16836 -0.41412 C -0.16941 -0.41551 -0.17084 -0.41667 -0.17175 -0.41829 C -0.17279 -0.42014 -0.17292 -0.42338 -0.17409 -0.42454 C -0.17631 -0.42709 -0.17878 -0.42732 -0.18112 -0.42871 L -0.18477 -0.43079 C -0.18581 -0.43218 -0.18711 -0.43357 -0.18816 -0.43496 C -0.19258 -0.44167 -0.19063 -0.44213 -0.19649 -0.44537 C -0.19948 -0.44723 -0.20586 -0.44954 -0.20586 -0.44954 C -0.21211 -0.45718 -0.21094 -0.45741 -0.21628 -0.45996 C -0.21784 -0.46088 -0.21941 -0.46135 -0.22097 -0.46204 C -0.22696 -0.46135 -0.23282 -0.46227 -0.23868 -0.45996 C -0.23998 -0.45949 -0.24388 -0.45 -0.24441 -0.44746 C -0.24545 -0.44352 -0.24597 -0.43912 -0.24675 -0.43496 C -0.24753 -0.43102 -0.24831 -0.42547 -0.2504 -0.42246 C -0.25131 -0.4213 -0.25274 -0.42107 -0.25378 -0.42037 C -0.25456 -0.41829 -0.25534 -0.41621 -0.25612 -0.41412 C -0.25899 -0.40834 -0.25977 -0.40787 -0.26316 -0.40371 C -0.26394 -0.40162 -0.26459 -0.39931 -0.2655 -0.39746 C -0.26654 -0.39584 -0.26797 -0.39491 -0.26915 -0.39329 C -0.26954 -0.39283 -0.26993 -0.3919 -0.27019 -0.39121 L -0.27019 -0.39121 " pathEditMode="relative" ptsTypes="AAAAAAAAAAAAAAAAAAAAAAAAAAAAAAAAAAAAAAAAAAAAAAAAAAAAAAAAAAA">
                                      <p:cBhvr>
                                        <p:cTn id="1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0.03704 L -0.00468 -0.03704 L -0.01276 -0.06018 C -0.01354 -0.06227 -0.01432 -0.06435 -0.0151 -0.0662 L -0.01744 -0.07268 C -0.01914 -0.08727 -0.01809 -0.07963 -0.02109 -0.09537 L -0.02213 -0.10185 L -0.02343 -0.10787 C -0.02369 -0.14491 -0.02447 -0.18148 -0.02447 -0.21852 C -0.02447 -0.26921 -0.02408 -0.31991 -0.02343 -0.37037 C -0.0233 -0.37268 -0.02252 -0.37454 -0.02213 -0.37685 C -0.01914 -0.39699 -0.02187 -0.38819 -0.01744 -0.39954 C -0.01458 -0.41528 -0.01848 -0.39606 -0.01406 -0.41204 C -0.00911 -0.4294 -0.01718 -0.40671 -0.01041 -0.42454 C -0.00846 -0.43565 -0.01002 -0.42917 -0.00468 -0.44352 C -0.0039 -0.44537 -0.00338 -0.44815 -0.00234 -0.44954 L 0.00131 -0.4537 C 0.00209 -0.45602 0.00235 -0.4588 0.00365 -0.46018 C 0.00495 -0.46157 0.00678 -0.46134 0.00834 -0.46204 C 0.00834 -0.46227 0.01706 -0.46736 0.01875 -0.46852 C 0.02006 -0.46921 0.0211 -0.46991 0.0224 -0.47037 L 0.03178 -0.47454 C 0.03894 -0.48102 0.0336 -0.47708 0.04115 -0.48102 C 0.04441 -0.48264 0.04558 -0.48403 0.04922 -0.48518 C 0.05313 -0.48611 0.05704 -0.48657 0.06094 -0.48704 C 0.0625 -0.48796 0.0642 -0.48843 0.06563 -0.48935 C 0.0681 -0.49051 0.07032 -0.49282 0.07266 -0.49352 L 0.08334 -0.49537 C 0.08633 -0.49468 0.09167 -0.49421 0.09506 -0.4912 C 0.09623 -0.49028 0.09727 -0.48843 0.09844 -0.48704 C 0.1 -0.48565 0.10157 -0.48426 0.10313 -0.48287 C 0.11159 -0.46065 0.09857 -0.49444 0.10912 -0.47037 C 0.11889 -0.44815 0.10925 -0.46597 0.11719 -0.45185 C 0.1181 -0.44722 0.11862 -0.44259 0.12084 -0.43935 C 0.12292 -0.43588 0.12787 -0.43102 0.12787 -0.43102 C 0.12813 -0.4287 0.12839 -0.42662 0.12891 -0.42454 C 0.12956 -0.42245 0.1306 -0.4206 0.13125 -0.41852 C 0.13178 -0.41713 0.13204 -0.41574 0.13256 -0.41435 L 0.13256 -0.41435 " pathEditMode="relative" ptsTypes="AAAAAAAAAAAAAAAAAAAAAAAAAAAAAAAAAAAAAAA">
                                      <p:cBhvr>
                                        <p:cTn id="2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0.0338 L 0.02565 0.0338 C 0.02682 0.02824 0.028 0.02269 0.02917 0.01713 C 0.02956 0.01505 0.02969 0.01273 0.03034 0.01065 C 0.03086 0.00857 0.0319 0.00671 0.03268 0.00463 C 0.03346 0.00185 0.03411 -0.00116 0.03503 -0.0037 C 0.03568 -0.00602 0.03672 -0.00787 0.03737 -0.01018 C 0.03789 -0.01204 0.03776 -0.01458 0.03854 -0.0162 C 0.03945 -0.01875 0.04089 -0.02037 0.04206 -0.02268 C 0.04284 -0.02454 0.04336 -0.02685 0.0444 -0.0287 C 0.04648 -0.03333 0.04948 -0.03634 0.05143 -0.0412 C 0.05365 -0.04745 0.05391 -0.04884 0.05729 -0.0537 C 0.06224 -0.06134 0.05898 -0.05532 0.06432 -0.06018 C 0.0655 -0.06111 0.06654 -0.06319 0.06784 -0.06435 C 0.06888 -0.06528 0.07005 -0.06574 0.07135 -0.0662 C 0.07435 -0.06782 0.0776 -0.06875 0.08073 -0.07037 L 0.09479 -0.0787 L 0.10182 -0.08287 L 0.11003 -0.08518 C 0.1207 -0.09143 0.11458 -0.08889 0.12878 -0.0912 L 0.24948 -0.08704 C 0.25951 -0.08657 0.25143 -0.08472 0.26003 -0.08102 C 0.26302 -0.07963 0.26628 -0.07963 0.2694 -0.0787 C 0.27227 -0.07708 0.27839 -0.07407 0.28112 -0.07037 C 0.28984 -0.0588 0.28151 -0.06412 0.2905 -0.06018 C 0.29206 -0.05787 0.29362 -0.05579 0.29518 -0.0537 C 0.30703 -0.03889 0.30221 -0.05185 0.30221 -0.01435 L 0.30221 -0.01435 " pathEditMode="relative" ptsTypes="AAAAAAAAAAAAAAAAAAAAAAAAAAAA">
                                      <p:cBhvr>
                                        <p:cTn id="4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165BB-F2B1-4D61-AC5D-A823165B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542442"/>
            <a:ext cx="10645049" cy="1363850"/>
          </a:xfrm>
        </p:spPr>
        <p:txBody>
          <a:bodyPr>
            <a:normAutofit/>
          </a:bodyPr>
          <a:lstStyle/>
          <a:p>
            <a:pPr algn="ctr"/>
            <a:r>
              <a:rPr lang="ru-RU" cap="none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дерево, в которое реже ударяет молния»</a:t>
            </a:r>
          </a:p>
        </p:txBody>
      </p:sp>
      <p:pic>
        <p:nvPicPr>
          <p:cNvPr id="3" name="дуб">
            <a:extLst>
              <a:ext uri="{FF2B5EF4-FFF2-40B4-BE49-F238E27FC236}">
                <a16:creationId xmlns:a16="http://schemas.microsoft.com/office/drawing/2014/main" id="{C14C78C1-7E9D-4143-90C7-C7E1B4239FA8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t="8757" r="39250" b="7815"/>
          <a:stretch/>
        </p:blipFill>
        <p:spPr bwMode="auto">
          <a:xfrm>
            <a:off x="671482" y="1890429"/>
            <a:ext cx="2036240" cy="227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ель">
            <a:extLst>
              <a:ext uri="{FF2B5EF4-FFF2-40B4-BE49-F238E27FC236}">
                <a16:creationId xmlns:a16="http://schemas.microsoft.com/office/drawing/2014/main" id="{6A974C35-48F7-4C3F-A29C-C27CE47C6C86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4" t="6885" r="10109" b="8927"/>
          <a:stretch/>
        </p:blipFill>
        <p:spPr bwMode="auto">
          <a:xfrm>
            <a:off x="1718184" y="4004684"/>
            <a:ext cx="1927273" cy="227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сосна">
            <a:extLst>
              <a:ext uri="{FF2B5EF4-FFF2-40B4-BE49-F238E27FC236}">
                <a16:creationId xmlns:a16="http://schemas.microsoft.com/office/drawing/2014/main" id="{93996C72-EFCB-40E8-AEC3-7843A4C7BB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31" t="2855" r="8599" b="7458"/>
          <a:stretch/>
        </p:blipFill>
        <p:spPr>
          <a:xfrm>
            <a:off x="4835692" y="2433711"/>
            <a:ext cx="1724600" cy="2630658"/>
          </a:xfrm>
          <a:prstGeom prst="rect">
            <a:avLst/>
          </a:prstGeom>
        </p:spPr>
      </p:pic>
      <p:pic>
        <p:nvPicPr>
          <p:cNvPr id="14" name="береза">
            <a:extLst>
              <a:ext uri="{FF2B5EF4-FFF2-40B4-BE49-F238E27FC236}">
                <a16:creationId xmlns:a16="http://schemas.microsoft.com/office/drawing/2014/main" id="{F6809623-FCDD-4106-A28B-6D33AD83B1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" r="-8448" b="-5110"/>
          <a:stretch/>
        </p:blipFill>
        <p:spPr>
          <a:xfrm>
            <a:off x="9401598" y="1551083"/>
            <a:ext cx="2036240" cy="2197957"/>
          </a:xfrm>
          <a:prstGeom prst="rect">
            <a:avLst/>
          </a:prstGeom>
        </p:spPr>
      </p:pic>
      <p:pic>
        <p:nvPicPr>
          <p:cNvPr id="16" name="тополь">
            <a:extLst>
              <a:ext uri="{FF2B5EF4-FFF2-40B4-BE49-F238E27FC236}">
                <a16:creationId xmlns:a16="http://schemas.microsoft.com/office/drawing/2014/main" id="{5CD249C3-53C7-4B46-A404-83F15DDFD0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8" t="6062" r="29272" b="10897"/>
          <a:stretch/>
        </p:blipFill>
        <p:spPr>
          <a:xfrm>
            <a:off x="7568418" y="3263705"/>
            <a:ext cx="1724600" cy="273355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FDCA672-9226-4BD8-B816-B8A6E28FB929}"/>
              </a:ext>
            </a:extLst>
          </p:cNvPr>
          <p:cNvSpPr/>
          <p:nvPr/>
        </p:nvSpPr>
        <p:spPr>
          <a:xfrm flipH="1">
            <a:off x="8060787" y="6198988"/>
            <a:ext cx="1232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Тополь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961E6FD-44D3-4A4E-8CB1-5FFAEF63A681}"/>
              </a:ext>
            </a:extLst>
          </p:cNvPr>
          <p:cNvSpPr/>
          <p:nvPr/>
        </p:nvSpPr>
        <p:spPr>
          <a:xfrm>
            <a:off x="9819249" y="3968931"/>
            <a:ext cx="1510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30FCAD5-B5A7-48DB-BC58-C08703AFE934}"/>
              </a:ext>
            </a:extLst>
          </p:cNvPr>
          <p:cNvSpPr/>
          <p:nvPr/>
        </p:nvSpPr>
        <p:spPr>
          <a:xfrm>
            <a:off x="2681821" y="6254423"/>
            <a:ext cx="792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Ель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48BB532-6C5F-48F5-8E39-8DE62EBFBE00}"/>
              </a:ext>
            </a:extLst>
          </p:cNvPr>
          <p:cNvSpPr/>
          <p:nvPr/>
        </p:nvSpPr>
        <p:spPr>
          <a:xfrm>
            <a:off x="5039804" y="5078437"/>
            <a:ext cx="10561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6576C69-C54C-4619-9796-300C177E3EC9}"/>
              </a:ext>
            </a:extLst>
          </p:cNvPr>
          <p:cNvSpPr/>
          <p:nvPr/>
        </p:nvSpPr>
        <p:spPr>
          <a:xfrm>
            <a:off x="477919" y="3803077"/>
            <a:ext cx="769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</a:t>
            </a:r>
          </a:p>
        </p:txBody>
      </p:sp>
      <p:sp>
        <p:nvSpPr>
          <p:cNvPr id="28" name="Молния 27">
            <a:extLst>
              <a:ext uri="{FF2B5EF4-FFF2-40B4-BE49-F238E27FC236}">
                <a16:creationId xmlns:a16="http://schemas.microsoft.com/office/drawing/2014/main" id="{867D7192-CBB0-4927-B32B-872004B329AA}"/>
              </a:ext>
            </a:extLst>
          </p:cNvPr>
          <p:cNvSpPr/>
          <p:nvPr/>
        </p:nvSpPr>
        <p:spPr>
          <a:xfrm>
            <a:off x="612998" y="1406990"/>
            <a:ext cx="495829" cy="461666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5988086-1F96-415B-8117-501A308057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299" y="2233049"/>
            <a:ext cx="518205" cy="48162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581C3F7-48B6-4A33-94FC-7B6DF7FAD5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817" y="1872491"/>
            <a:ext cx="518205" cy="48162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FA794EB-5D1E-417A-A99C-C2EAD203F2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108" y="1533498"/>
            <a:ext cx="518205" cy="48162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BCF57A9-134A-4214-A767-30551F3AC4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8516" y="2344185"/>
            <a:ext cx="518205" cy="48162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6412B3F-E6EF-42E4-B9C5-89A6D2D073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2874" y="2103372"/>
            <a:ext cx="518205" cy="4816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E5C56F6-83B6-493B-A291-8F3A85DBF8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1842" y="2894427"/>
            <a:ext cx="518205" cy="48162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41FAB06-5F2B-4B51-B848-050B2EFEE5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2777" y="4582743"/>
            <a:ext cx="518205" cy="48162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3A355B8-8C50-413B-89F8-36BFA86BF8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7604" y="4189783"/>
            <a:ext cx="518205" cy="481626"/>
          </a:xfrm>
          <a:prstGeom prst="rect">
            <a:avLst/>
          </a:prstGeom>
        </p:spPr>
      </p:pic>
      <p:pic>
        <p:nvPicPr>
          <p:cNvPr id="37" name="апплодисменты">
            <a:hlinkClick r:id="" action="ppaction://media"/>
            <a:extLst>
              <a:ext uri="{FF2B5EF4-FFF2-40B4-BE49-F238E27FC236}">
                <a16:creationId xmlns:a16="http://schemas.microsoft.com/office/drawing/2014/main" id="{C4994A16-83A0-4022-BC8C-2F34E700B7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060.1875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1887200" y="919567"/>
            <a:ext cx="609600" cy="6096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0419906" y="6390167"/>
            <a:ext cx="1244009" cy="372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9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CCD1D-2657-4AE0-B501-D17E31A4B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33954"/>
            <a:ext cx="10583057" cy="945396"/>
          </a:xfrm>
        </p:spPr>
        <p:txBody>
          <a:bodyPr/>
          <a:lstStyle/>
          <a:p>
            <a:pPr algn="ctr"/>
            <a:r>
              <a:rPr lang="ru-RU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опасные предметы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C0AE9E-176C-440D-9971-21FA9672C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CCCFE6-D841-4651-A272-28CDCBB588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1289929"/>
            <a:ext cx="2350301" cy="16476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D79210-88CB-43F2-9C59-D07EE5D8C0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2" t="9046" r="7897" b="6363"/>
          <a:stretch/>
        </p:blipFill>
        <p:spPr>
          <a:xfrm>
            <a:off x="8821472" y="2756003"/>
            <a:ext cx="1512599" cy="14986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3D25973-51B9-413A-A41A-D81DA2090C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90" r="5703" b="20121"/>
          <a:stretch/>
        </p:blipFill>
        <p:spPr>
          <a:xfrm>
            <a:off x="684211" y="4669727"/>
            <a:ext cx="2923861" cy="12039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049C8EC-569F-4ABD-B0D8-C2C4472020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502" t="6255" r="16157" b="6253"/>
          <a:stretch/>
        </p:blipFill>
        <p:spPr>
          <a:xfrm>
            <a:off x="6373397" y="1622859"/>
            <a:ext cx="1617785" cy="2133600"/>
          </a:xfrm>
          <a:prstGeom prst="rect">
            <a:avLst/>
          </a:prstGeom>
        </p:spPr>
      </p:pic>
      <p:pic>
        <p:nvPicPr>
          <p:cNvPr id="26" name="утюг">
            <a:extLst>
              <a:ext uri="{FF2B5EF4-FFF2-40B4-BE49-F238E27FC236}">
                <a16:creationId xmlns:a16="http://schemas.microsoft.com/office/drawing/2014/main" id="{5BB50451-9DEF-448E-9723-7C99D65519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1" t="5419" r="8797" b="5055"/>
          <a:stretch/>
        </p:blipFill>
        <p:spPr>
          <a:xfrm>
            <a:off x="9441325" y="792651"/>
            <a:ext cx="2152103" cy="1537082"/>
          </a:xfrm>
          <a:prstGeom prst="rect">
            <a:avLst/>
          </a:prstGeom>
        </p:spPr>
      </p:pic>
      <p:pic>
        <p:nvPicPr>
          <p:cNvPr id="28" name="ножницы">
            <a:extLst>
              <a:ext uri="{FF2B5EF4-FFF2-40B4-BE49-F238E27FC236}">
                <a16:creationId xmlns:a16="http://schemas.microsoft.com/office/drawing/2014/main" id="{E59AD68C-0AB1-4399-B003-CF2E749A9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16" y="3280565"/>
            <a:ext cx="1853212" cy="1537081"/>
          </a:xfrm>
          <a:prstGeom prst="rect">
            <a:avLst/>
          </a:prstGeom>
        </p:spPr>
      </p:pic>
      <p:pic>
        <p:nvPicPr>
          <p:cNvPr id="30" name="Розетка">
            <a:extLst>
              <a:ext uri="{FF2B5EF4-FFF2-40B4-BE49-F238E27FC236}">
                <a16:creationId xmlns:a16="http://schemas.microsoft.com/office/drawing/2014/main" id="{7F1517CD-C6F8-4D9B-A769-DF5762A2F81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46" t="17648" r="23248" b="22028"/>
          <a:stretch/>
        </p:blipFill>
        <p:spPr>
          <a:xfrm>
            <a:off x="6629408" y="4049106"/>
            <a:ext cx="1636748" cy="1546542"/>
          </a:xfrm>
          <a:prstGeom prst="rect">
            <a:avLst/>
          </a:prstGeom>
        </p:spPr>
      </p:pic>
      <p:pic>
        <p:nvPicPr>
          <p:cNvPr id="32" name="химия">
            <a:extLst>
              <a:ext uri="{FF2B5EF4-FFF2-40B4-BE49-F238E27FC236}">
                <a16:creationId xmlns:a16="http://schemas.microsoft.com/office/drawing/2014/main" id="{A89B3C40-A5E4-4F32-8A7A-27CF783A0A5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7" t="19794" r="9714" b="6560"/>
          <a:stretch/>
        </p:blipFill>
        <p:spPr>
          <a:xfrm>
            <a:off x="9247038" y="4849666"/>
            <a:ext cx="2124222" cy="1215683"/>
          </a:xfrm>
          <a:prstGeom prst="rect">
            <a:avLst/>
          </a:prstGeom>
        </p:spPr>
      </p:pic>
      <p:pic>
        <p:nvPicPr>
          <p:cNvPr id="52" name="лекарства">
            <a:extLst>
              <a:ext uri="{FF2B5EF4-FFF2-40B4-BE49-F238E27FC236}">
                <a16:creationId xmlns:a16="http://schemas.microsoft.com/office/drawing/2014/main" id="{B3CC94A0-B2CC-4C98-95A7-9359AAF504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89" r="18251" b="15561"/>
          <a:stretch/>
        </p:blipFill>
        <p:spPr>
          <a:xfrm>
            <a:off x="4122527" y="3892626"/>
            <a:ext cx="1853212" cy="2135706"/>
          </a:xfrm>
          <a:prstGeom prst="rect">
            <a:avLst/>
          </a:prstGeom>
        </p:spPr>
      </p:pic>
      <p:pic>
        <p:nvPicPr>
          <p:cNvPr id="62" name="розетка">
            <a:extLst>
              <a:ext uri="{FF2B5EF4-FFF2-40B4-BE49-F238E27FC236}">
                <a16:creationId xmlns:a16="http://schemas.microsoft.com/office/drawing/2014/main" id="{87C42A10-CD9E-4CA6-A4CE-1321B43CD3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04" y="1741150"/>
            <a:ext cx="2152103" cy="176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0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1AFB60-63BF-484D-AAC3-53E81B0F9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64950"/>
            <a:ext cx="10660548" cy="10073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вышел на улицу погулять. На скамейке около дома ты нашел красивый кошелек. Что ты сделаешь?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5E432F-BD77-437D-A553-76F308B13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02CE0B5D-7BD1-485D-A6CC-2539911F7616}"/>
              </a:ext>
            </a:extLst>
          </p:cNvPr>
          <p:cNvSpPr/>
          <p:nvPr/>
        </p:nvSpPr>
        <p:spPr>
          <a:xfrm>
            <a:off x="1255363" y="1751307"/>
            <a:ext cx="8787538" cy="14986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кошелек. Скорее всего, принадлежит другому человеку. Правильным будет пройти мимо или сообщить взрослым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823886-313E-4379-8733-6CF546BA8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363" y="1751307"/>
            <a:ext cx="8803387" cy="1518036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5700059D-9969-4337-9A45-7A648AB54347}"/>
              </a:ext>
            </a:extLst>
          </p:cNvPr>
          <p:cNvSpPr/>
          <p:nvPr/>
        </p:nvSpPr>
        <p:spPr>
          <a:xfrm>
            <a:off x="1223665" y="1482058"/>
            <a:ext cx="8819236" cy="20565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Подберу находку</a:t>
            </a:r>
          </a:p>
        </p:txBody>
      </p:sp>
      <p:sp>
        <p:nvSpPr>
          <p:cNvPr id="9" name="правильно">
            <a:extLst>
              <a:ext uri="{FF2B5EF4-FFF2-40B4-BE49-F238E27FC236}">
                <a16:creationId xmlns:a16="http://schemas.microsoft.com/office/drawing/2014/main" id="{83E7F681-715B-4F70-917B-D735C2437190}"/>
              </a:ext>
            </a:extLst>
          </p:cNvPr>
          <p:cNvSpPr/>
          <p:nvPr/>
        </p:nvSpPr>
        <p:spPr>
          <a:xfrm>
            <a:off x="1293268" y="3807841"/>
            <a:ext cx="9442433" cy="222690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5F731A2-149A-4E07-B769-8AFB4594C985}"/>
              </a:ext>
            </a:extLst>
          </p:cNvPr>
          <p:cNvSpPr/>
          <p:nvPr/>
        </p:nvSpPr>
        <p:spPr>
          <a:xfrm>
            <a:off x="1130237" y="3788406"/>
            <a:ext cx="9605464" cy="22463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Пройду мимо</a:t>
            </a:r>
          </a:p>
        </p:txBody>
      </p:sp>
      <p:pic>
        <p:nvPicPr>
          <p:cNvPr id="11" name="апплодисменты">
            <a:hlinkClick r:id="" action="ppaction://media"/>
            <a:extLst>
              <a:ext uri="{FF2B5EF4-FFF2-40B4-BE49-F238E27FC236}">
                <a16:creationId xmlns:a16="http://schemas.microsoft.com/office/drawing/2014/main" id="{4DBCA0A1-3E55-49D8-8522-D8FAD34683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762.187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44759" y="1529905"/>
            <a:ext cx="609600" cy="609600"/>
          </a:xfrm>
          <a:prstGeom prst="rect">
            <a:avLst/>
          </a:prstGeom>
        </p:spPr>
      </p:pic>
      <p:pic>
        <p:nvPicPr>
          <p:cNvPr id="12" name="переливы">
            <a:hlinkClick r:id="" action="ppaction://media"/>
            <a:extLst>
              <a:ext uri="{FF2B5EF4-FFF2-40B4-BE49-F238E27FC236}">
                <a16:creationId xmlns:a16="http://schemas.microsoft.com/office/drawing/2014/main" id="{9CDBD897-985E-43E3-B3AD-7BC8B5F8C9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7920.4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62480" y="251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7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054D7-4F6C-428B-928B-43901ABE0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81355"/>
            <a:ext cx="10485536" cy="1828799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Переходя дорогу к детской площадке, ты заметил велосипедиста, едущего по пешеходному переходу. Можно ли так делать?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A57F023D-4F45-4C45-913D-DEE00BE5C698}"/>
              </a:ext>
            </a:extLst>
          </p:cNvPr>
          <p:cNvSpPr/>
          <p:nvPr/>
        </p:nvSpPr>
        <p:spPr>
          <a:xfrm>
            <a:off x="1223890" y="2110153"/>
            <a:ext cx="8473232" cy="20398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Категорически запрещено переезжать проезжую часть на велосипеде. Нужно слезть с велосипеда и перейти дорогу пешком. 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BA5026D0-4DE2-48F8-8FBE-9C94D864AE4C}"/>
              </a:ext>
            </a:extLst>
          </p:cNvPr>
          <p:cNvSpPr/>
          <p:nvPr/>
        </p:nvSpPr>
        <p:spPr>
          <a:xfrm>
            <a:off x="1223890" y="2060917"/>
            <a:ext cx="8473232" cy="213828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A679517-090B-4DBD-802D-8F920905CC66}"/>
              </a:ext>
            </a:extLst>
          </p:cNvPr>
          <p:cNvSpPr/>
          <p:nvPr/>
        </p:nvSpPr>
        <p:spPr>
          <a:xfrm>
            <a:off x="1008394" y="4322517"/>
            <a:ext cx="8688728" cy="21945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BD0115B-6843-4CC7-9E99-CBE1BB5DC428}"/>
              </a:ext>
            </a:extLst>
          </p:cNvPr>
          <p:cNvSpPr/>
          <p:nvPr/>
        </p:nvSpPr>
        <p:spPr>
          <a:xfrm>
            <a:off x="1008394" y="4322517"/>
            <a:ext cx="8688728" cy="21945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pic>
        <p:nvPicPr>
          <p:cNvPr id="8" name="апплодисменты">
            <a:hlinkClick r:id="" action="ppaction://media"/>
            <a:extLst>
              <a:ext uri="{FF2B5EF4-FFF2-40B4-BE49-F238E27FC236}">
                <a16:creationId xmlns:a16="http://schemas.microsoft.com/office/drawing/2014/main" id="{FC805DB0-BE81-490B-9731-356D1C3499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15.187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60372" y="1116010"/>
            <a:ext cx="609600" cy="609600"/>
          </a:xfrm>
          <a:prstGeom prst="rect">
            <a:avLst/>
          </a:prstGeom>
        </p:spPr>
      </p:pic>
      <p:pic>
        <p:nvPicPr>
          <p:cNvPr id="9" name="переливы">
            <a:hlinkClick r:id="" action="ppaction://media"/>
            <a:extLst>
              <a:ext uri="{FF2B5EF4-FFF2-40B4-BE49-F238E27FC236}">
                <a16:creationId xmlns:a16="http://schemas.microsoft.com/office/drawing/2014/main" id="{FA883973-0823-4BC9-824B-048B615571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103.4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887200" y="2483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9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038D7-FCD1-4688-9140-E2C45690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85980"/>
            <a:ext cx="10583056" cy="2324745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играл на детской площадке, когда к тебе подошла незнакомая тетя. Она сказала, что у нее дома есть чудесные котята и предложила поехать к ней. Как ты поступишь?</a:t>
            </a:r>
          </a:p>
        </p:txBody>
      </p:sp>
      <p:sp>
        <p:nvSpPr>
          <p:cNvPr id="3" name="правильно">
            <a:extLst>
              <a:ext uri="{FF2B5EF4-FFF2-40B4-BE49-F238E27FC236}">
                <a16:creationId xmlns:a16="http://schemas.microsoft.com/office/drawing/2014/main" id="{54B70D88-AFF7-4A04-AC12-DF25E0A1549C}"/>
              </a:ext>
            </a:extLst>
          </p:cNvPr>
          <p:cNvSpPr/>
          <p:nvPr/>
        </p:nvSpPr>
        <p:spPr>
          <a:xfrm>
            <a:off x="1891936" y="2654084"/>
            <a:ext cx="8167607" cy="16931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46EED00C-5F61-4CD4-AAFE-BD262E195BC2}"/>
              </a:ext>
            </a:extLst>
          </p:cNvPr>
          <p:cNvSpPr/>
          <p:nvPr/>
        </p:nvSpPr>
        <p:spPr>
          <a:xfrm>
            <a:off x="1722474" y="2510726"/>
            <a:ext cx="8577590" cy="183654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Откажусь. С незнакомыми разговаривать нельзя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A0B88D4-F41A-4754-99C7-87DA51E514E8}"/>
              </a:ext>
            </a:extLst>
          </p:cNvPr>
          <p:cNvSpPr/>
          <p:nvPr/>
        </p:nvSpPr>
        <p:spPr>
          <a:xfrm>
            <a:off x="1318437" y="4490633"/>
            <a:ext cx="8995144" cy="20935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общайся с незнакомыми людьми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26A30E63-A6C1-4482-99FE-40C012646778}"/>
              </a:ext>
            </a:extLst>
          </p:cNvPr>
          <p:cNvSpPr/>
          <p:nvPr/>
        </p:nvSpPr>
        <p:spPr>
          <a:xfrm>
            <a:off x="1318437" y="4490632"/>
            <a:ext cx="8995144" cy="20935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Соглашусь, ведь я люблю котят</a:t>
            </a:r>
          </a:p>
        </p:txBody>
      </p:sp>
      <p:pic>
        <p:nvPicPr>
          <p:cNvPr id="7" name="апплодисменты">
            <a:hlinkClick r:id="" action="ppaction://media"/>
            <a:extLst>
              <a:ext uri="{FF2B5EF4-FFF2-40B4-BE49-F238E27FC236}">
                <a16:creationId xmlns:a16="http://schemas.microsoft.com/office/drawing/2014/main" id="{1379FED6-1D81-442B-B49F-4B07D5CD22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759.187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 flipH="1">
            <a:off x="11678394" y="547246"/>
            <a:ext cx="513606" cy="609600"/>
          </a:xfrm>
          <a:prstGeom prst="rect">
            <a:avLst/>
          </a:prstGeom>
        </p:spPr>
      </p:pic>
      <p:pic>
        <p:nvPicPr>
          <p:cNvPr id="8" name="переливы">
            <a:hlinkClick r:id="" action="ppaction://media"/>
            <a:extLst>
              <a:ext uri="{FF2B5EF4-FFF2-40B4-BE49-F238E27FC236}">
                <a16:creationId xmlns:a16="http://schemas.microsoft.com/office/drawing/2014/main" id="{E676C454-3D09-4AF6-97AB-C9F457A980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373.450000000001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35101" y="1571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0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0705" y="654518"/>
            <a:ext cx="9182911" cy="5188017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4000" b="1" dirty="0">
                <a:solidFill>
                  <a:srgbClr val="0070C0"/>
                </a:solidFill>
              </a:rPr>
              <a:t>Очень важная наука – 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/>
              <a:t>     </a:t>
            </a:r>
            <a:r>
              <a:rPr lang="ru-RU" sz="4000" b="1" dirty="0">
                <a:solidFill>
                  <a:srgbClr val="FF0000"/>
                </a:solidFill>
              </a:rPr>
              <a:t>Правила движения!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/>
              <a:t>  </a:t>
            </a:r>
            <a:r>
              <a:rPr lang="ru-RU" sz="4000" b="1" dirty="0">
                <a:solidFill>
                  <a:srgbClr val="0070C0"/>
                </a:solidFill>
              </a:rPr>
              <a:t>И должны их соблюдать 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     Все без исключения!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</a:rPr>
              <a:t>             </a:t>
            </a:r>
            <a:r>
              <a:rPr lang="ru-RU" sz="4000" b="1" dirty="0">
                <a:solidFill>
                  <a:srgbClr val="0070C0"/>
                </a:solidFill>
              </a:rPr>
              <a:t>чтобы </a:t>
            </a:r>
            <a:r>
              <a:rPr lang="ru-RU" sz="4000" b="1" dirty="0">
                <a:solidFill>
                  <a:srgbClr val="FF0000"/>
                </a:solidFill>
              </a:rPr>
              <a:t>правила движения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  Взрослым, детям твёрдо знать,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         Нужно </a:t>
            </a:r>
            <a:r>
              <a:rPr lang="ru-RU" sz="4000" b="1" dirty="0">
                <a:solidFill>
                  <a:srgbClr val="FF0000"/>
                </a:solidFill>
              </a:rPr>
              <a:t>правила движения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           Постоянно повторять!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1343</TotalTime>
  <Words>386</Words>
  <Application>Microsoft Office PowerPoint</Application>
  <PresentationFormat>Широкоэкранный</PresentationFormat>
  <Paragraphs>63</Paragraphs>
  <Slides>16</Slides>
  <Notes>1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</vt:lpstr>
      <vt:lpstr>Century Gothic</vt:lpstr>
      <vt:lpstr>Times New Roman</vt:lpstr>
      <vt:lpstr>Wingdings 3</vt:lpstr>
      <vt:lpstr>Сектор</vt:lpstr>
      <vt:lpstr>Интерактивная игра для детей старшего дошкольного возраста по теме «Моя безопасность»</vt:lpstr>
      <vt:lpstr>Цель: создание социальной ситуации развития для закрепления основ безопасности собственной жизнедеятельности у детей старшего дошкольного возраста.</vt:lpstr>
      <vt:lpstr>«Собери съедобные грибы в корзинку» </vt:lpstr>
      <vt:lpstr>«Назови дерево, в которое реже ударяет молния»</vt:lpstr>
      <vt:lpstr>Назови опасные предметы</vt:lpstr>
      <vt:lpstr>Ты вышел на улицу погулять. На скамейке около дома ты нашел красивый кошелек. Что ты сделаешь?</vt:lpstr>
      <vt:lpstr>Переходя дорогу к детской площадке, ты заметил велосипедиста, едущего по пешеходному переходу. Можно ли так делать?</vt:lpstr>
      <vt:lpstr>Ты играл на детской площадке, когда к тебе подошла незнакомая тетя. Она сказала, что у нее дома есть чудесные котята и предложила поехать к ней. Как ты поступишь?</vt:lpstr>
      <vt:lpstr> Очень важная наука –       Правила движения!   И должны их соблюдать       Все без исключения!              чтобы правила движения   Взрослым, детям твёрдо знать,          Нужно правила движения            Постоянно повторять!</vt:lpstr>
      <vt:lpstr>Найди картинки, на которых дети нарушают правила дорожного движения</vt:lpstr>
      <vt:lpstr>Найди картинки, на которых дети ведут  себя правильно на остановке.</vt:lpstr>
      <vt:lpstr>Помоги   светофорчику   найти  свои   цвета.</vt:lpstr>
      <vt:lpstr>Отгадай загадку. Выбери правильную картинку.</vt:lpstr>
      <vt:lpstr> на какой номер мы будем звонить при пожаре?</vt:lpstr>
      <vt:lpstr>Что нельзя делать при пожаре?</vt:lpstr>
      <vt:lpstr>Поздравляю! Ты успешно справился со всеми заданиями!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игра для детей старшего дошкольного возраста по теме «Моя безопасность»</dc:title>
  <dc:creator>user</dc:creator>
  <cp:lastModifiedBy>Пользователь</cp:lastModifiedBy>
  <cp:revision>143</cp:revision>
  <dcterms:created xsi:type="dcterms:W3CDTF">2021-04-11T05:42:29Z</dcterms:created>
  <dcterms:modified xsi:type="dcterms:W3CDTF">2023-01-16T12:55:48Z</dcterms:modified>
</cp:coreProperties>
</file>